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3"/>
  </p:sldMasterIdLst>
  <p:notesMasterIdLst>
    <p:notesMasterId r:id="rId21"/>
  </p:notesMasterIdLst>
  <p:handoutMasterIdLst>
    <p:handoutMasterId r:id="rId22"/>
  </p:handoutMasterIdLst>
  <p:sldIdLst>
    <p:sldId id="256" r:id="rId4"/>
    <p:sldId id="277" r:id="rId5"/>
    <p:sldId id="276" r:id="rId6"/>
    <p:sldId id="267" r:id="rId7"/>
    <p:sldId id="266" r:id="rId8"/>
    <p:sldId id="265" r:id="rId9"/>
    <p:sldId id="263" r:id="rId10"/>
    <p:sldId id="261" r:id="rId11"/>
    <p:sldId id="259" r:id="rId12"/>
    <p:sldId id="268" r:id="rId13"/>
    <p:sldId id="269" r:id="rId14"/>
    <p:sldId id="270" r:id="rId15"/>
    <p:sldId id="271" r:id="rId16"/>
    <p:sldId id="272" r:id="rId17"/>
    <p:sldId id="260"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064"/>
    <a:srgbClr val="D4BB44"/>
    <a:srgbClr val="CCB444"/>
    <a:srgbClr val="3834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7" autoAdjust="0"/>
    <p:restoredTop sz="84345" autoAdjust="0"/>
  </p:normalViewPr>
  <p:slideViewPr>
    <p:cSldViewPr snapToGrid="0" snapToObjects="1">
      <p:cViewPr varScale="1">
        <p:scale>
          <a:sx n="56" d="100"/>
          <a:sy n="56" d="100"/>
        </p:scale>
        <p:origin x="80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ana%20Karimi\Dropbox%20(ProcureAbility)\My%20PC%20(PA-LT07)\Documents\Personal\Negotiat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ana%20Karimi\Dropbox%20(ProcureAbility)\My%20PC%20(PA-LT07)\Documents\Personal\Negotiation%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ana%20Karimi\Dropbox%20(ProcureAbility)\My%20PC%20(PA-LT07)\Documents\Personal\Negotiation%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ana%20Karimi\Dropbox%20(ProcureAbility)\My%20PC%20(PA-LT07)\Documents\Personal\Negotiation%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ana%20Karimi\Dropbox%20(ProcureAbility)\My%20PC%20(PA-LT07)\Documents\Personal\Negotiation%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7D85-49FA-80B5-F6C2740FA2F4}"/>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7D85-49FA-80B5-F6C2740FA2F4}"/>
              </c:ext>
            </c:extLst>
          </c:dPt>
          <c:val>
            <c:numRef>
              <c:f>Gender!$B$1:$B$2</c:f>
              <c:numCache>
                <c:formatCode>0%</c:formatCode>
                <c:ptCount val="2"/>
                <c:pt idx="0">
                  <c:v>1</c:v>
                </c:pt>
                <c:pt idx="1">
                  <c:v>0</c:v>
                </c:pt>
              </c:numCache>
            </c:numRef>
          </c:val>
          <c:extLst>
            <c:ext xmlns:c16="http://schemas.microsoft.com/office/drawing/2014/chart" uri="{C3380CC4-5D6E-409C-BE32-E72D297353CC}">
              <c16:uniqueId val="{00000004-7D85-49FA-80B5-F6C2740FA2F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ABAE-4A50-9D7C-8C61EF14F95F}"/>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ABAE-4A50-9D7C-8C61EF14F95F}"/>
              </c:ext>
            </c:extLst>
          </c:dPt>
          <c:val>
            <c:numRef>
              <c:f>Gender!$B$5:$B$6</c:f>
              <c:numCache>
                <c:formatCode>0%</c:formatCode>
                <c:ptCount val="2"/>
                <c:pt idx="0">
                  <c:v>0.81499999999999995</c:v>
                </c:pt>
                <c:pt idx="1">
                  <c:v>0.18500000000000005</c:v>
                </c:pt>
              </c:numCache>
            </c:numRef>
          </c:val>
          <c:extLst>
            <c:ext xmlns:c16="http://schemas.microsoft.com/office/drawing/2014/chart" uri="{C3380CC4-5D6E-409C-BE32-E72D297353CC}">
              <c16:uniqueId val="{00000004-ABAE-4A50-9D7C-8C61EF14F95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Female Earnings ($) as Gap (%) of White Male Earnings, by</a:t>
            </a:r>
            <a:r>
              <a:rPr lang="en-US" baseline="0" dirty="0"/>
              <a:t> Race and Ethnicity</a:t>
            </a:r>
            <a:r>
              <a:rPr lang="en-US" dirty="0"/>
              <a:t> (2019 Dollars)</a:t>
            </a:r>
            <a:r>
              <a:rPr lang="en-US" baseline="30000" dirty="0"/>
              <a:t>1</a:t>
            </a:r>
          </a:p>
        </c:rich>
      </c:tx>
      <c:layout>
        <c:manualLayout>
          <c:xMode val="edge"/>
          <c:yMode val="edge"/>
          <c:x val="0.12509575586553531"/>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849207962197928"/>
          <c:y val="0.29453328629481978"/>
          <c:w val="0.81979185801554766"/>
          <c:h val="0.52223632817074839"/>
        </c:manualLayout>
      </c:layout>
      <c:barChart>
        <c:barDir val="col"/>
        <c:grouping val="clustered"/>
        <c:varyColors val="0"/>
        <c:ser>
          <c:idx val="0"/>
          <c:order val="0"/>
          <c:spPr>
            <a:solidFill>
              <a:schemeClr val="accent1"/>
            </a:solidFill>
            <a:ln>
              <a:noFill/>
            </a:ln>
            <a:effectLst/>
          </c:spPr>
          <c:invertIfNegative val="0"/>
          <c:cat>
            <c:strRef>
              <c:f>Gender!$M$4:$M$8</c:f>
              <c:strCache>
                <c:ptCount val="5"/>
                <c:pt idx="0">
                  <c:v>Asian</c:v>
                </c:pt>
                <c:pt idx="1">
                  <c:v>White </c:v>
                </c:pt>
                <c:pt idx="2">
                  <c:v>Black</c:v>
                </c:pt>
                <c:pt idx="3">
                  <c:v>Native American</c:v>
                </c:pt>
                <c:pt idx="4">
                  <c:v>Hispanic or Latinx</c:v>
                </c:pt>
              </c:strCache>
            </c:strRef>
          </c:cat>
          <c:val>
            <c:numRef>
              <c:f>Gender!$N$4:$N$8</c:f>
              <c:numCache>
                <c:formatCode>_("$"* #,##0.00_);_("$"* \(#,##0.00\);_("$"* "-"??_);_(@_)</c:formatCode>
                <c:ptCount val="5"/>
                <c:pt idx="0">
                  <c:v>0.87</c:v>
                </c:pt>
                <c:pt idx="1">
                  <c:v>0.79</c:v>
                </c:pt>
                <c:pt idx="2">
                  <c:v>0.63</c:v>
                </c:pt>
                <c:pt idx="3">
                  <c:v>0.6</c:v>
                </c:pt>
                <c:pt idx="4">
                  <c:v>0.55000000000000004</c:v>
                </c:pt>
              </c:numCache>
            </c:numRef>
          </c:val>
          <c:extLst>
            <c:ext xmlns:c16="http://schemas.microsoft.com/office/drawing/2014/chart" uri="{C3380CC4-5D6E-409C-BE32-E72D297353CC}">
              <c16:uniqueId val="{00000000-736A-4A89-8D2E-131D5931B70B}"/>
            </c:ext>
          </c:extLst>
        </c:ser>
        <c:dLbls>
          <c:showLegendKey val="0"/>
          <c:showVal val="0"/>
          <c:showCatName val="0"/>
          <c:showSerName val="0"/>
          <c:showPercent val="0"/>
          <c:showBubbleSize val="0"/>
        </c:dLbls>
        <c:gapWidth val="219"/>
        <c:overlap val="-27"/>
        <c:axId val="1853718576"/>
        <c:axId val="1853720240"/>
      </c:barChart>
      <c:catAx>
        <c:axId val="185371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53720240"/>
        <c:crosses val="autoZero"/>
        <c:auto val="1"/>
        <c:lblAlgn val="ctr"/>
        <c:lblOffset val="100"/>
        <c:noMultiLvlLbl val="0"/>
      </c:catAx>
      <c:valAx>
        <c:axId val="185372024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53718576"/>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57083596155232"/>
          <c:y val="0.20227300845693244"/>
          <c:w val="0.83879952097852017"/>
          <c:h val="0.38958739920402541"/>
        </c:manualLayout>
      </c:layout>
      <c:barChart>
        <c:barDir val="col"/>
        <c:grouping val="clustered"/>
        <c:varyColors val="0"/>
        <c:ser>
          <c:idx val="0"/>
          <c:order val="0"/>
          <c:tx>
            <c:strRef>
              <c:f>Occupation!$B$2</c:f>
              <c:strCache>
                <c:ptCount val="1"/>
                <c:pt idx="0">
                  <c:v>Women</c:v>
                </c:pt>
              </c:strCache>
            </c:strRef>
          </c:tx>
          <c:spPr>
            <a:solidFill>
              <a:schemeClr val="accent1"/>
            </a:solidFill>
            <a:ln>
              <a:noFill/>
            </a:ln>
            <a:effectLst/>
          </c:spPr>
          <c:invertIfNegative val="0"/>
          <c:cat>
            <c:strRef>
              <c:f>Occupation!$A$3:$A$10</c:f>
              <c:strCache>
                <c:ptCount val="8"/>
                <c:pt idx="0">
                  <c:v>Registered Nurses</c:v>
                </c:pt>
                <c:pt idx="1">
                  <c:v>Teachers</c:v>
                </c:pt>
                <c:pt idx="2">
                  <c:v>Software Developers</c:v>
                </c:pt>
                <c:pt idx="3">
                  <c:v>Sales Representatives</c:v>
                </c:pt>
                <c:pt idx="4">
                  <c:v>Chief Executives</c:v>
                </c:pt>
                <c:pt idx="5">
                  <c:v>Accountants, Auditors</c:v>
                </c:pt>
                <c:pt idx="6">
                  <c:v>Managers, Operations</c:v>
                </c:pt>
                <c:pt idx="7">
                  <c:v>Managers, Other</c:v>
                </c:pt>
              </c:strCache>
            </c:strRef>
          </c:cat>
          <c:val>
            <c:numRef>
              <c:f>Occupation!$B$3:$B$10</c:f>
              <c:numCache>
                <c:formatCode>"$"#,##0_);[Red]\("$"#,##0\)</c:formatCode>
                <c:ptCount val="8"/>
                <c:pt idx="0">
                  <c:v>1217</c:v>
                </c:pt>
                <c:pt idx="1">
                  <c:v>1042</c:v>
                </c:pt>
                <c:pt idx="2">
                  <c:v>1718</c:v>
                </c:pt>
                <c:pt idx="3">
                  <c:v>1067</c:v>
                </c:pt>
                <c:pt idx="4">
                  <c:v>2019</c:v>
                </c:pt>
                <c:pt idx="5">
                  <c:v>1141</c:v>
                </c:pt>
                <c:pt idx="6">
                  <c:v>1153</c:v>
                </c:pt>
                <c:pt idx="7">
                  <c:v>1317</c:v>
                </c:pt>
              </c:numCache>
            </c:numRef>
          </c:val>
          <c:extLst>
            <c:ext xmlns:c16="http://schemas.microsoft.com/office/drawing/2014/chart" uri="{C3380CC4-5D6E-409C-BE32-E72D297353CC}">
              <c16:uniqueId val="{00000000-8D1A-4476-BAC7-7EF7F32B2034}"/>
            </c:ext>
          </c:extLst>
        </c:ser>
        <c:ser>
          <c:idx val="1"/>
          <c:order val="1"/>
          <c:tx>
            <c:strRef>
              <c:f>Occupation!$C$2</c:f>
              <c:strCache>
                <c:ptCount val="1"/>
                <c:pt idx="0">
                  <c:v>Men</c:v>
                </c:pt>
              </c:strCache>
            </c:strRef>
          </c:tx>
          <c:spPr>
            <a:solidFill>
              <a:schemeClr val="tx2"/>
            </a:solidFill>
            <a:ln>
              <a:noFill/>
            </a:ln>
            <a:effectLst/>
          </c:spPr>
          <c:invertIfNegative val="0"/>
          <c:cat>
            <c:strRef>
              <c:f>Occupation!$A$3:$A$10</c:f>
              <c:strCache>
                <c:ptCount val="8"/>
                <c:pt idx="0">
                  <c:v>Registered Nurses</c:v>
                </c:pt>
                <c:pt idx="1">
                  <c:v>Teachers</c:v>
                </c:pt>
                <c:pt idx="2">
                  <c:v>Software Developers</c:v>
                </c:pt>
                <c:pt idx="3">
                  <c:v>Sales Representatives</c:v>
                </c:pt>
                <c:pt idx="4">
                  <c:v>Chief Executives</c:v>
                </c:pt>
                <c:pt idx="5">
                  <c:v>Accountants, Auditors</c:v>
                </c:pt>
                <c:pt idx="6">
                  <c:v>Managers, Operations</c:v>
                </c:pt>
                <c:pt idx="7">
                  <c:v>Managers, Other</c:v>
                </c:pt>
              </c:strCache>
            </c:strRef>
          </c:cat>
          <c:val>
            <c:numRef>
              <c:f>Occupation!$C$3:$C$10</c:f>
              <c:numCache>
                <c:formatCode>#,##0</c:formatCode>
                <c:ptCount val="8"/>
                <c:pt idx="0" formatCode="&quot;$&quot;#,##0_);[Red]\(&quot;$&quot;#,##0\)">
                  <c:v>1256</c:v>
                </c:pt>
                <c:pt idx="1">
                  <c:v>1161</c:v>
                </c:pt>
                <c:pt idx="2" formatCode="&quot;$&quot;#,##0_);[Red]\(&quot;$&quot;#,##0\)">
                  <c:v>1920</c:v>
                </c:pt>
                <c:pt idx="3" formatCode="&quot;$&quot;#,##0_);[Red]\(&quot;$&quot;#,##0\)">
                  <c:v>1262</c:v>
                </c:pt>
                <c:pt idx="4" formatCode="&quot;$&quot;#,##0_);[Red]\(&quot;$&quot;#,##0\)">
                  <c:v>2509</c:v>
                </c:pt>
                <c:pt idx="5">
                  <c:v>1419</c:v>
                </c:pt>
                <c:pt idx="6">
                  <c:v>1476</c:v>
                </c:pt>
                <c:pt idx="7" formatCode="&quot;$&quot;#,##0_);[Red]\(&quot;$&quot;#,##0\)">
                  <c:v>1725</c:v>
                </c:pt>
              </c:numCache>
            </c:numRef>
          </c:val>
          <c:extLst>
            <c:ext xmlns:c16="http://schemas.microsoft.com/office/drawing/2014/chart" uri="{C3380CC4-5D6E-409C-BE32-E72D297353CC}">
              <c16:uniqueId val="{00000001-8D1A-4476-BAC7-7EF7F32B2034}"/>
            </c:ext>
          </c:extLst>
        </c:ser>
        <c:dLbls>
          <c:showLegendKey val="0"/>
          <c:showVal val="0"/>
          <c:showCatName val="0"/>
          <c:showSerName val="0"/>
          <c:showPercent val="0"/>
          <c:showBubbleSize val="0"/>
        </c:dLbls>
        <c:gapWidth val="219"/>
        <c:axId val="1085379408"/>
        <c:axId val="1085383984"/>
      </c:barChart>
      <c:catAx>
        <c:axId val="108537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85383984"/>
        <c:crosses val="autoZero"/>
        <c:auto val="1"/>
        <c:lblAlgn val="ctr"/>
        <c:lblOffset val="100"/>
        <c:noMultiLvlLbl val="0"/>
      </c:catAx>
      <c:valAx>
        <c:axId val="1085383984"/>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85379408"/>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The Lifetime Wage Gap (Texas)</a:t>
            </a:r>
            <a:r>
              <a:rPr lang="en-US" strike="noStrike" baseline="30000" dirty="0"/>
              <a:t>3</a:t>
            </a:r>
          </a:p>
        </c:rich>
      </c:tx>
      <c:layout>
        <c:manualLayout>
          <c:xMode val="edge"/>
          <c:yMode val="edge"/>
          <c:x val="0.22875939868053263"/>
          <c:y val="9.2485549132947983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087023276471458"/>
          <c:y val="0.26248272723135041"/>
          <c:w val="0.79912976723528539"/>
          <c:h val="0.68297373810932593"/>
        </c:manualLayout>
      </c:layout>
      <c:barChart>
        <c:barDir val="col"/>
        <c:grouping val="clustered"/>
        <c:varyColors val="0"/>
        <c:ser>
          <c:idx val="0"/>
          <c:order val="0"/>
          <c:tx>
            <c:strRef>
              <c:f>Retire!$B$3</c:f>
              <c:strCache>
                <c:ptCount val="1"/>
                <c:pt idx="0">
                  <c:v>The Lifetime Wage Gap</c:v>
                </c:pt>
              </c:strCache>
            </c:strRef>
          </c:tx>
          <c:spPr>
            <a:solidFill>
              <a:schemeClr val="accent1"/>
            </a:solidFill>
            <a:ln>
              <a:noFill/>
            </a:ln>
            <a:effectLst/>
          </c:spPr>
          <c:invertIfNegative val="0"/>
          <c:cat>
            <c:strRef>
              <c:f>Retire!$A$4:$A$8</c:f>
              <c:strCache>
                <c:ptCount val="5"/>
                <c:pt idx="0">
                  <c:v>Asian</c:v>
                </c:pt>
                <c:pt idx="1">
                  <c:v>White</c:v>
                </c:pt>
                <c:pt idx="2">
                  <c:v>Black </c:v>
                </c:pt>
                <c:pt idx="3">
                  <c:v>Native American</c:v>
                </c:pt>
                <c:pt idx="4">
                  <c:v>Hispanic or Latinx</c:v>
                </c:pt>
              </c:strCache>
            </c:strRef>
          </c:cat>
          <c:val>
            <c:numRef>
              <c:f>Retire!$B$4:$B$8</c:f>
              <c:numCache>
                <c:formatCode>"$"#,##0</c:formatCode>
                <c:ptCount val="5"/>
                <c:pt idx="0">
                  <c:v>-518120</c:v>
                </c:pt>
                <c:pt idx="1">
                  <c:v>-648680</c:v>
                </c:pt>
                <c:pt idx="2">
                  <c:v>-1090960</c:v>
                </c:pt>
                <c:pt idx="3">
                  <c:v>-1133280</c:v>
                </c:pt>
                <c:pt idx="4">
                  <c:v>-1434480</c:v>
                </c:pt>
              </c:numCache>
            </c:numRef>
          </c:val>
          <c:extLst>
            <c:ext xmlns:c16="http://schemas.microsoft.com/office/drawing/2014/chart" uri="{C3380CC4-5D6E-409C-BE32-E72D297353CC}">
              <c16:uniqueId val="{00000000-34B7-4300-947D-C728AF0FA309}"/>
            </c:ext>
          </c:extLst>
        </c:ser>
        <c:dLbls>
          <c:showLegendKey val="0"/>
          <c:showVal val="0"/>
          <c:showCatName val="0"/>
          <c:showSerName val="0"/>
          <c:showPercent val="0"/>
          <c:showBubbleSize val="0"/>
        </c:dLbls>
        <c:gapWidth val="219"/>
        <c:overlap val="-27"/>
        <c:axId val="1085844320"/>
        <c:axId val="1085844736"/>
      </c:barChart>
      <c:catAx>
        <c:axId val="1085844320"/>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85844736"/>
        <c:crosses val="autoZero"/>
        <c:auto val="1"/>
        <c:lblAlgn val="ctr"/>
        <c:lblOffset val="100"/>
        <c:noMultiLvlLbl val="0"/>
      </c:catAx>
      <c:valAx>
        <c:axId val="1085844736"/>
        <c:scaling>
          <c:orientation val="minMax"/>
          <c:min val="-15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85844320"/>
        <c:crosses val="autoZero"/>
        <c:crossBetween val="between"/>
        <c:majorUnit val="25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Median Annual Earnings (2019 dollars)</a:t>
            </a:r>
          </a:p>
        </c:rich>
      </c:tx>
      <c:layout>
        <c:manualLayout>
          <c:xMode val="edge"/>
          <c:yMode val="edge"/>
          <c:x val="0.22983654048082758"/>
          <c:y val="1.9778542617308562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Sheet2!$B$1</c:f>
              <c:strCache>
                <c:ptCount val="1"/>
                <c:pt idx="0">
                  <c:v>Women</c:v>
                </c:pt>
              </c:strCache>
            </c:strRef>
          </c:tx>
          <c:spPr>
            <a:solidFill>
              <a:schemeClr val="tx1"/>
            </a:solidFill>
            <a:ln>
              <a:noFill/>
            </a:ln>
            <a:effectLst/>
          </c:spPr>
          <c:invertIfNegative val="0"/>
          <c:cat>
            <c:numRef>
              <c:f>Sheet2!$A$2:$A$41</c:f>
              <c:numCache>
                <c:formatCode>General</c:formatCode>
                <c:ptCount val="40"/>
                <c:pt idx="0">
                  <c:v>1960</c:v>
                </c:pt>
                <c:pt idx="1">
                  <c:v>1965</c:v>
                </c:pt>
                <c:pt idx="2">
                  <c:v>1970</c:v>
                </c:pt>
                <c:pt idx="3">
                  <c:v>1975</c:v>
                </c:pt>
                <c:pt idx="4">
                  <c:v>1980</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Sheet2!$B$2:$B$41</c:f>
              <c:numCache>
                <c:formatCode>"$"#,##0_);[Red]\("$"#,##0\)</c:formatCode>
                <c:ptCount val="40"/>
                <c:pt idx="0">
                  <c:v>24673</c:v>
                </c:pt>
                <c:pt idx="1">
                  <c:v>27245</c:v>
                </c:pt>
                <c:pt idx="2">
                  <c:v>31363</c:v>
                </c:pt>
                <c:pt idx="3">
                  <c:v>32512</c:v>
                </c:pt>
                <c:pt idx="4">
                  <c:v>33168</c:v>
                </c:pt>
                <c:pt idx="5">
                  <c:v>35501</c:v>
                </c:pt>
                <c:pt idx="6">
                  <c:v>36248</c:v>
                </c:pt>
                <c:pt idx="7">
                  <c:v>36508</c:v>
                </c:pt>
                <c:pt idx="8">
                  <c:v>36683</c:v>
                </c:pt>
                <c:pt idx="9">
                  <c:v>37468</c:v>
                </c:pt>
                <c:pt idx="10">
                  <c:v>37711</c:v>
                </c:pt>
                <c:pt idx="11">
                  <c:v>37729</c:v>
                </c:pt>
                <c:pt idx="12">
                  <c:v>38286</c:v>
                </c:pt>
                <c:pt idx="13">
                  <c:v>37994</c:v>
                </c:pt>
                <c:pt idx="14">
                  <c:v>38001</c:v>
                </c:pt>
                <c:pt idx="15">
                  <c:v>37595</c:v>
                </c:pt>
                <c:pt idx="16">
                  <c:v>38594</c:v>
                </c:pt>
                <c:pt idx="17">
                  <c:v>39790</c:v>
                </c:pt>
                <c:pt idx="18">
                  <c:v>40656</c:v>
                </c:pt>
                <c:pt idx="19">
                  <c:v>40507</c:v>
                </c:pt>
                <c:pt idx="20">
                  <c:v>40884</c:v>
                </c:pt>
                <c:pt idx="21">
                  <c:v>42289</c:v>
                </c:pt>
                <c:pt idx="22">
                  <c:v>43041</c:v>
                </c:pt>
                <c:pt idx="23">
                  <c:v>42811</c:v>
                </c:pt>
                <c:pt idx="24">
                  <c:v>42385</c:v>
                </c:pt>
                <c:pt idx="25">
                  <c:v>41807</c:v>
                </c:pt>
                <c:pt idx="26">
                  <c:v>41330</c:v>
                </c:pt>
                <c:pt idx="27">
                  <c:v>43388</c:v>
                </c:pt>
                <c:pt idx="28">
                  <c:v>42548</c:v>
                </c:pt>
                <c:pt idx="29">
                  <c:v>43333</c:v>
                </c:pt>
                <c:pt idx="30">
                  <c:v>43347</c:v>
                </c:pt>
                <c:pt idx="31">
                  <c:v>42284</c:v>
                </c:pt>
                <c:pt idx="32">
                  <c:v>42158</c:v>
                </c:pt>
                <c:pt idx="33">
                  <c:v>43044</c:v>
                </c:pt>
                <c:pt idx="34">
                  <c:v>42829</c:v>
                </c:pt>
                <c:pt idx="35">
                  <c:v>43965</c:v>
                </c:pt>
                <c:pt idx="36">
                  <c:v>44270</c:v>
                </c:pt>
                <c:pt idx="37">
                  <c:v>44449</c:v>
                </c:pt>
                <c:pt idx="38">
                  <c:v>45914</c:v>
                </c:pt>
                <c:pt idx="39">
                  <c:v>47299</c:v>
                </c:pt>
              </c:numCache>
            </c:numRef>
          </c:val>
          <c:extLst>
            <c:ext xmlns:c16="http://schemas.microsoft.com/office/drawing/2014/chart" uri="{C3380CC4-5D6E-409C-BE32-E72D297353CC}">
              <c16:uniqueId val="{00000000-9C70-4A4E-B6F1-9AFCFEC95741}"/>
            </c:ext>
          </c:extLst>
        </c:ser>
        <c:ser>
          <c:idx val="2"/>
          <c:order val="1"/>
          <c:tx>
            <c:strRef>
              <c:f>Sheet2!$C$1</c:f>
              <c:strCache>
                <c:ptCount val="1"/>
                <c:pt idx="0">
                  <c:v>Men</c:v>
                </c:pt>
              </c:strCache>
            </c:strRef>
          </c:tx>
          <c:spPr>
            <a:solidFill>
              <a:schemeClr val="accent3"/>
            </a:solidFill>
            <a:ln>
              <a:noFill/>
            </a:ln>
            <a:effectLst/>
          </c:spPr>
          <c:invertIfNegative val="0"/>
          <c:cat>
            <c:numRef>
              <c:f>Sheet2!$A$2:$A$41</c:f>
              <c:numCache>
                <c:formatCode>General</c:formatCode>
                <c:ptCount val="40"/>
                <c:pt idx="0">
                  <c:v>1960</c:v>
                </c:pt>
                <c:pt idx="1">
                  <c:v>1965</c:v>
                </c:pt>
                <c:pt idx="2">
                  <c:v>1970</c:v>
                </c:pt>
                <c:pt idx="3">
                  <c:v>1975</c:v>
                </c:pt>
                <c:pt idx="4">
                  <c:v>1980</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Sheet2!$C$2:$C$41</c:f>
              <c:numCache>
                <c:formatCode>"$"#,##0_);[Red]\("$"#,##0\)</c:formatCode>
                <c:ptCount val="40"/>
                <c:pt idx="0">
                  <c:v>40665</c:v>
                </c:pt>
                <c:pt idx="1">
                  <c:v>45465</c:v>
                </c:pt>
                <c:pt idx="2">
                  <c:v>52828</c:v>
                </c:pt>
                <c:pt idx="3">
                  <c:v>55275</c:v>
                </c:pt>
                <c:pt idx="4">
                  <c:v>55133</c:v>
                </c:pt>
                <c:pt idx="5">
                  <c:v>54975</c:v>
                </c:pt>
                <c:pt idx="6">
                  <c:v>56399</c:v>
                </c:pt>
                <c:pt idx="7">
                  <c:v>56013</c:v>
                </c:pt>
                <c:pt idx="8">
                  <c:v>55539</c:v>
                </c:pt>
                <c:pt idx="9">
                  <c:v>54561</c:v>
                </c:pt>
                <c:pt idx="10">
                  <c:v>52657</c:v>
                </c:pt>
                <c:pt idx="11">
                  <c:v>54008</c:v>
                </c:pt>
                <c:pt idx="12">
                  <c:v>54087</c:v>
                </c:pt>
                <c:pt idx="13">
                  <c:v>53124</c:v>
                </c:pt>
                <c:pt idx="14">
                  <c:v>52802</c:v>
                </c:pt>
                <c:pt idx="15">
                  <c:v>52633</c:v>
                </c:pt>
                <c:pt idx="16">
                  <c:v>52323</c:v>
                </c:pt>
                <c:pt idx="17">
                  <c:v>53653</c:v>
                </c:pt>
                <c:pt idx="18">
                  <c:v>55563</c:v>
                </c:pt>
                <c:pt idx="19">
                  <c:v>56015</c:v>
                </c:pt>
                <c:pt idx="20">
                  <c:v>55458</c:v>
                </c:pt>
                <c:pt idx="21">
                  <c:v>55404</c:v>
                </c:pt>
                <c:pt idx="22">
                  <c:v>56189</c:v>
                </c:pt>
                <c:pt idx="23">
                  <c:v>56667</c:v>
                </c:pt>
                <c:pt idx="24">
                  <c:v>55350</c:v>
                </c:pt>
                <c:pt idx="25">
                  <c:v>54311</c:v>
                </c:pt>
                <c:pt idx="26">
                  <c:v>53718</c:v>
                </c:pt>
                <c:pt idx="27">
                  <c:v>55762</c:v>
                </c:pt>
                <c:pt idx="28">
                  <c:v>55192</c:v>
                </c:pt>
                <c:pt idx="29">
                  <c:v>56292</c:v>
                </c:pt>
                <c:pt idx="30">
                  <c:v>56347</c:v>
                </c:pt>
                <c:pt idx="31">
                  <c:v>54911</c:v>
                </c:pt>
                <c:pt idx="32">
                  <c:v>55106</c:v>
                </c:pt>
                <c:pt idx="33">
                  <c:v>55000</c:v>
                </c:pt>
                <c:pt idx="34">
                  <c:v>54462</c:v>
                </c:pt>
                <c:pt idx="35">
                  <c:v>55263</c:v>
                </c:pt>
                <c:pt idx="36">
                  <c:v>55015</c:v>
                </c:pt>
                <c:pt idx="37">
                  <c:v>54427</c:v>
                </c:pt>
                <c:pt idx="38">
                  <c:v>56293</c:v>
                </c:pt>
                <c:pt idx="39">
                  <c:v>57456</c:v>
                </c:pt>
              </c:numCache>
            </c:numRef>
          </c:val>
          <c:extLst>
            <c:ext xmlns:c16="http://schemas.microsoft.com/office/drawing/2014/chart" uri="{C3380CC4-5D6E-409C-BE32-E72D297353CC}">
              <c16:uniqueId val="{00000001-9C70-4A4E-B6F1-9AFCFEC95741}"/>
            </c:ext>
          </c:extLst>
        </c:ser>
        <c:dLbls>
          <c:showLegendKey val="0"/>
          <c:showVal val="0"/>
          <c:showCatName val="0"/>
          <c:showSerName val="0"/>
          <c:showPercent val="0"/>
          <c:showBubbleSize val="0"/>
        </c:dLbls>
        <c:gapWidth val="150"/>
        <c:axId val="642474384"/>
        <c:axId val="642471888"/>
      </c:barChart>
      <c:catAx>
        <c:axId val="6424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2471888"/>
        <c:crosses val="autoZero"/>
        <c:auto val="1"/>
        <c:lblAlgn val="ctr"/>
        <c:lblOffset val="100"/>
        <c:noMultiLvlLbl val="0"/>
      </c:catAx>
      <c:valAx>
        <c:axId val="642471888"/>
        <c:scaling>
          <c:orientation val="minMax"/>
          <c:max val="60000"/>
          <c:min val="200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24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Female-to-Male Median Annual Earnings Ratio</a:t>
            </a:r>
          </a:p>
        </c:rich>
      </c:tx>
      <c:layout>
        <c:manualLayout>
          <c:xMode val="edge"/>
          <c:yMode val="edge"/>
          <c:x val="0.16029676070353971"/>
          <c:y val="2.123841709364439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Sheet2!$D$1</c:f>
              <c:strCache>
                <c:ptCount val="1"/>
                <c:pt idx="0">
                  <c:v>Female-to-Male Earnings Ratio</c:v>
                </c:pt>
              </c:strCache>
            </c:strRef>
          </c:tx>
          <c:spPr>
            <a:ln w="28575" cap="rnd">
              <a:solidFill>
                <a:schemeClr val="tx1"/>
              </a:solidFill>
              <a:round/>
            </a:ln>
            <a:effectLst/>
          </c:spPr>
          <c:marker>
            <c:symbol val="none"/>
          </c:marker>
          <c:cat>
            <c:numRef>
              <c:f>Sheet2!$A$2:$A$41</c:f>
              <c:numCache>
                <c:formatCode>General</c:formatCode>
                <c:ptCount val="40"/>
                <c:pt idx="0">
                  <c:v>1960</c:v>
                </c:pt>
                <c:pt idx="1">
                  <c:v>1965</c:v>
                </c:pt>
                <c:pt idx="2">
                  <c:v>1970</c:v>
                </c:pt>
                <c:pt idx="3">
                  <c:v>1975</c:v>
                </c:pt>
                <c:pt idx="4">
                  <c:v>1980</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Sheet2!$D$2:$D$41</c:f>
              <c:numCache>
                <c:formatCode>0.00%</c:formatCode>
                <c:ptCount val="40"/>
                <c:pt idx="0">
                  <c:v>0.60699999999999998</c:v>
                </c:pt>
                <c:pt idx="1">
                  <c:v>0.59899999999999998</c:v>
                </c:pt>
                <c:pt idx="2">
                  <c:v>0.59399999999999997</c:v>
                </c:pt>
                <c:pt idx="3">
                  <c:v>0.58799999999999997</c:v>
                </c:pt>
                <c:pt idx="4">
                  <c:v>0.60199999999999998</c:v>
                </c:pt>
                <c:pt idx="5">
                  <c:v>0.64600000000000002</c:v>
                </c:pt>
                <c:pt idx="6">
                  <c:v>0.64300000000000002</c:v>
                </c:pt>
                <c:pt idx="7">
                  <c:v>0.65200000000000002</c:v>
                </c:pt>
                <c:pt idx="8">
                  <c:v>0.66</c:v>
                </c:pt>
                <c:pt idx="9">
                  <c:v>0.68700000000000006</c:v>
                </c:pt>
                <c:pt idx="10">
                  <c:v>0.71599999999999997</c:v>
                </c:pt>
                <c:pt idx="11">
                  <c:v>0.69899999999999995</c:v>
                </c:pt>
                <c:pt idx="12">
                  <c:v>0.70799999999999996</c:v>
                </c:pt>
                <c:pt idx="13">
                  <c:v>0.71499999999999997</c:v>
                </c:pt>
                <c:pt idx="14">
                  <c:v>0.72</c:v>
                </c:pt>
                <c:pt idx="15">
                  <c:v>0.71399999999999997</c:v>
                </c:pt>
                <c:pt idx="16">
                  <c:v>0.73799999999999999</c:v>
                </c:pt>
                <c:pt idx="17">
                  <c:v>0.74199999999999999</c:v>
                </c:pt>
                <c:pt idx="18">
                  <c:v>0.73199999999999998</c:v>
                </c:pt>
                <c:pt idx="19">
                  <c:v>0.72299999999999998</c:v>
                </c:pt>
                <c:pt idx="20">
                  <c:v>0.73699999999999999</c:v>
                </c:pt>
                <c:pt idx="21">
                  <c:v>0.76300000000000001</c:v>
                </c:pt>
                <c:pt idx="22">
                  <c:v>0.76600000000000001</c:v>
                </c:pt>
                <c:pt idx="23">
                  <c:v>0.755</c:v>
                </c:pt>
                <c:pt idx="24">
                  <c:v>0.76600000000000001</c:v>
                </c:pt>
                <c:pt idx="25">
                  <c:v>0.77</c:v>
                </c:pt>
                <c:pt idx="26">
                  <c:v>0.76900000000000002</c:v>
                </c:pt>
                <c:pt idx="27">
                  <c:v>0.77800000000000002</c:v>
                </c:pt>
                <c:pt idx="28">
                  <c:v>0.77100000000000002</c:v>
                </c:pt>
                <c:pt idx="29">
                  <c:v>0.77</c:v>
                </c:pt>
                <c:pt idx="30">
                  <c:v>0.76900000000000002</c:v>
                </c:pt>
                <c:pt idx="31">
                  <c:v>0.77</c:v>
                </c:pt>
                <c:pt idx="32">
                  <c:v>0.76500000000000001</c:v>
                </c:pt>
                <c:pt idx="33">
                  <c:v>0.78300000000000003</c:v>
                </c:pt>
                <c:pt idx="34">
                  <c:v>0.78600000000000003</c:v>
                </c:pt>
                <c:pt idx="35">
                  <c:v>0.79600000000000004</c:v>
                </c:pt>
                <c:pt idx="36">
                  <c:v>0.80500000000000005</c:v>
                </c:pt>
                <c:pt idx="37">
                  <c:v>0.81699999999999995</c:v>
                </c:pt>
                <c:pt idx="38">
                  <c:v>0.81599999999999995</c:v>
                </c:pt>
                <c:pt idx="39">
                  <c:v>0.82299999999999995</c:v>
                </c:pt>
              </c:numCache>
            </c:numRef>
          </c:val>
          <c:smooth val="0"/>
          <c:extLst>
            <c:ext xmlns:c16="http://schemas.microsoft.com/office/drawing/2014/chart" uri="{C3380CC4-5D6E-409C-BE32-E72D297353CC}">
              <c16:uniqueId val="{00000000-01A6-42B0-AD68-15E3A7568B93}"/>
            </c:ext>
          </c:extLst>
        </c:ser>
        <c:dLbls>
          <c:showLegendKey val="0"/>
          <c:showVal val="0"/>
          <c:showCatName val="0"/>
          <c:showSerName val="0"/>
          <c:showPercent val="0"/>
          <c:showBubbleSize val="0"/>
        </c:dLbls>
        <c:smooth val="0"/>
        <c:axId val="642474384"/>
        <c:axId val="642471888"/>
      </c:lineChart>
      <c:catAx>
        <c:axId val="6424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2471888"/>
        <c:crosses val="autoZero"/>
        <c:auto val="1"/>
        <c:lblAlgn val="ctr"/>
        <c:lblOffset val="100"/>
        <c:noMultiLvlLbl val="0"/>
      </c:catAx>
      <c:valAx>
        <c:axId val="642471888"/>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24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0B8D15-4B01-459D-9808-79AC21AEF5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85B3C9-4473-4B8E-B078-C294013A9A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369950-D1CF-4A0E-92DA-8B7A3AC52FDB}" type="datetimeFigureOut">
              <a:rPr lang="en-US" smtClean="0"/>
              <a:t>10/5/2021</a:t>
            </a:fld>
            <a:endParaRPr lang="en-US"/>
          </a:p>
        </p:txBody>
      </p:sp>
      <p:sp>
        <p:nvSpPr>
          <p:cNvPr id="4" name="Footer Placeholder 3">
            <a:extLst>
              <a:ext uri="{FF2B5EF4-FFF2-40B4-BE49-F238E27FC236}">
                <a16:creationId xmlns:a16="http://schemas.microsoft.com/office/drawing/2014/main" id="{0B54BEAD-D26E-4B1F-9ACC-69958C5A90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A7EC2F-4A09-4B8B-A5A1-59C7159693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55BF8F-D3C5-49D3-BF6D-ABD7BA234567}" type="slidenum">
              <a:rPr lang="en-US" smtClean="0"/>
              <a:t>‹#›</a:t>
            </a:fld>
            <a:endParaRPr lang="en-US"/>
          </a:p>
        </p:txBody>
      </p:sp>
    </p:spTree>
    <p:extLst>
      <p:ext uri="{BB962C8B-B14F-4D97-AF65-F5344CB8AC3E}">
        <p14:creationId xmlns:p14="http://schemas.microsoft.com/office/powerpoint/2010/main" val="1005548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461B7-3B9C-4098-A1FC-0F51B71D86A5}" type="datetimeFigureOut">
              <a:rPr lang="en-US" smtClean="0"/>
              <a:t>10/5/2021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58C6E-894E-46DA-92D9-8FA0E7FFA356}" type="slidenum">
              <a:rPr lang="en-US" smtClean="0"/>
              <a:t>‹#›</a:t>
            </a:fld>
            <a:endParaRPr lang="en-US"/>
          </a:p>
        </p:txBody>
      </p:sp>
    </p:spTree>
    <p:extLst>
      <p:ext uri="{BB962C8B-B14F-4D97-AF65-F5344CB8AC3E}">
        <p14:creationId xmlns:p14="http://schemas.microsoft.com/office/powerpoint/2010/main" val="298150829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1</a:t>
            </a:fld>
            <a:endParaRPr lang="en-US"/>
          </a:p>
        </p:txBody>
      </p:sp>
    </p:spTree>
    <p:extLst>
      <p:ext uri="{BB962C8B-B14F-4D97-AF65-F5344CB8AC3E}">
        <p14:creationId xmlns:p14="http://schemas.microsoft.com/office/powerpoint/2010/main" val="324338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10</a:t>
            </a:fld>
            <a:endParaRPr lang="en-US"/>
          </a:p>
        </p:txBody>
      </p:sp>
    </p:spTree>
    <p:extLst>
      <p:ext uri="{BB962C8B-B14F-4D97-AF65-F5344CB8AC3E}">
        <p14:creationId xmlns:p14="http://schemas.microsoft.com/office/powerpoint/2010/main" val="308252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11</a:t>
            </a:fld>
            <a:endParaRPr lang="en-US"/>
          </a:p>
        </p:txBody>
      </p:sp>
    </p:spTree>
    <p:extLst>
      <p:ext uri="{BB962C8B-B14F-4D97-AF65-F5344CB8AC3E}">
        <p14:creationId xmlns:p14="http://schemas.microsoft.com/office/powerpoint/2010/main" val="143682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12</a:t>
            </a:fld>
            <a:endParaRPr lang="en-US"/>
          </a:p>
        </p:txBody>
      </p:sp>
    </p:spTree>
    <p:extLst>
      <p:ext uri="{BB962C8B-B14F-4D97-AF65-F5344CB8AC3E}">
        <p14:creationId xmlns:p14="http://schemas.microsoft.com/office/powerpoint/2010/main" val="15778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13</a:t>
            </a:fld>
            <a:endParaRPr lang="en-US"/>
          </a:p>
        </p:txBody>
      </p:sp>
    </p:spTree>
    <p:extLst>
      <p:ext uri="{BB962C8B-B14F-4D97-AF65-F5344CB8AC3E}">
        <p14:creationId xmlns:p14="http://schemas.microsoft.com/office/powerpoint/2010/main" val="1164900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14</a:t>
            </a:fld>
            <a:endParaRPr lang="en-US"/>
          </a:p>
        </p:txBody>
      </p:sp>
    </p:spTree>
    <p:extLst>
      <p:ext uri="{BB962C8B-B14F-4D97-AF65-F5344CB8AC3E}">
        <p14:creationId xmlns:p14="http://schemas.microsoft.com/office/powerpoint/2010/main" val="2861943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15</a:t>
            </a:fld>
            <a:endParaRPr lang="en-US"/>
          </a:p>
        </p:txBody>
      </p:sp>
    </p:spTree>
    <p:extLst>
      <p:ext uri="{BB962C8B-B14F-4D97-AF65-F5344CB8AC3E}">
        <p14:creationId xmlns:p14="http://schemas.microsoft.com/office/powerpoint/2010/main" val="156033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16</a:t>
            </a:fld>
            <a:endParaRPr lang="en-US"/>
          </a:p>
        </p:txBody>
      </p:sp>
    </p:spTree>
    <p:extLst>
      <p:ext uri="{BB962C8B-B14F-4D97-AF65-F5344CB8AC3E}">
        <p14:creationId xmlns:p14="http://schemas.microsoft.com/office/powerpoint/2010/main" val="2492380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17</a:t>
            </a:fld>
            <a:endParaRPr lang="en-US"/>
          </a:p>
        </p:txBody>
      </p:sp>
    </p:spTree>
    <p:extLst>
      <p:ext uri="{BB962C8B-B14F-4D97-AF65-F5344CB8AC3E}">
        <p14:creationId xmlns:p14="http://schemas.microsoft.com/office/powerpoint/2010/main" val="300399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2</a:t>
            </a:fld>
            <a:endParaRPr lang="en-US"/>
          </a:p>
        </p:txBody>
      </p:sp>
    </p:spTree>
    <p:extLst>
      <p:ext uri="{BB962C8B-B14F-4D97-AF65-F5344CB8AC3E}">
        <p14:creationId xmlns:p14="http://schemas.microsoft.com/office/powerpoint/2010/main" val="293328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3</a:t>
            </a:fld>
            <a:endParaRPr lang="en-US"/>
          </a:p>
        </p:txBody>
      </p:sp>
    </p:spTree>
    <p:extLst>
      <p:ext uri="{BB962C8B-B14F-4D97-AF65-F5344CB8AC3E}">
        <p14:creationId xmlns:p14="http://schemas.microsoft.com/office/powerpoint/2010/main" val="286406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4</a:t>
            </a:fld>
            <a:endParaRPr lang="en-US"/>
          </a:p>
        </p:txBody>
      </p:sp>
    </p:spTree>
    <p:extLst>
      <p:ext uri="{BB962C8B-B14F-4D97-AF65-F5344CB8AC3E}">
        <p14:creationId xmlns:p14="http://schemas.microsoft.com/office/powerpoint/2010/main" val="333376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21E1F"/>
                </a:solidFill>
                <a:effectLst/>
                <a:latin typeface="Avenir"/>
              </a:rPr>
              <a:t>On average, women in the US are make 18% less than men</a:t>
            </a:r>
          </a:p>
          <a:p>
            <a:pPr marL="171450" indent="-171450">
              <a:buFont typeface="Arial" panose="020B0604020202020204" pitchFamily="34" charset="0"/>
              <a:buChar char="•"/>
            </a:pPr>
            <a:r>
              <a:rPr lang="en-US" b="0" i="0" dirty="0">
                <a:solidFill>
                  <a:srgbClr val="221E1F"/>
                </a:solidFill>
                <a:effectLst/>
                <a:latin typeface="Avenir"/>
              </a:rPr>
              <a:t>It’s worse for women of color. If you break it down by race and ethnicity, the pay gap is even wider for Black, Native American, and Latinas</a:t>
            </a:r>
          </a:p>
          <a:p>
            <a:pPr marL="171450" indent="-171450">
              <a:buFont typeface="Arial" panose="020B0604020202020204" pitchFamily="34" charset="0"/>
              <a:buChar char="•"/>
            </a:pPr>
            <a:r>
              <a:rPr lang="en-US" b="0" i="0" dirty="0">
                <a:solidFill>
                  <a:srgbClr val="221E1F"/>
                </a:solidFill>
                <a:effectLst/>
                <a:latin typeface="Avenir"/>
              </a:rPr>
              <a:t>Even in the same job, women and men receive different pay. These are a few technical jobs </a:t>
            </a:r>
          </a:p>
          <a:p>
            <a:pPr marL="171450" indent="-171450">
              <a:buFont typeface="Arial" panose="020B0604020202020204" pitchFamily="34" charset="0"/>
              <a:buChar char="•"/>
            </a:pPr>
            <a:r>
              <a:rPr lang="en-US" b="0" i="0" dirty="0">
                <a:solidFill>
                  <a:srgbClr val="221E1F"/>
                </a:solidFill>
                <a:effectLst/>
                <a:latin typeface="Avenir"/>
              </a:rPr>
              <a:t>Women are losing out on millions. The pay gap is not about a single paycheck. Over the course of a career, the lost income can add up to over a million dollars.</a:t>
            </a:r>
            <a:endParaRPr lang="en-US" dirty="0"/>
          </a:p>
        </p:txBody>
      </p:sp>
      <p:sp>
        <p:nvSpPr>
          <p:cNvPr id="4" name="Slide Number Placeholder 3"/>
          <p:cNvSpPr>
            <a:spLocks noGrp="1"/>
          </p:cNvSpPr>
          <p:nvPr>
            <p:ph type="sldNum" sz="quarter" idx="5"/>
          </p:nvPr>
        </p:nvSpPr>
        <p:spPr/>
        <p:txBody>
          <a:bodyPr/>
          <a:lstStyle/>
          <a:p>
            <a:fld id="{83B58C6E-894E-46DA-92D9-8FA0E7FFA356}" type="slidenum">
              <a:rPr lang="en-US" smtClean="0"/>
              <a:t>5</a:t>
            </a:fld>
            <a:endParaRPr lang="en-US"/>
          </a:p>
        </p:txBody>
      </p:sp>
    </p:spTree>
    <p:extLst>
      <p:ext uri="{BB962C8B-B14F-4D97-AF65-F5344CB8AC3E}">
        <p14:creationId xmlns:p14="http://schemas.microsoft.com/office/powerpoint/2010/main" val="116048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indent="-342900">
              <a:buFont typeface="Arial" panose="020B0604020202020204" pitchFamily="34" charset="0"/>
              <a:buChar char="•"/>
            </a:pPr>
            <a:r>
              <a:rPr lang="en-US" sz="1200" dirty="0"/>
              <a:t>The rate of progress toward closing the gender pay gap did not increase in 2019. </a:t>
            </a:r>
          </a:p>
          <a:p>
            <a:pPr marL="347663" indent="-342900">
              <a:buFont typeface="Arial" panose="020B0604020202020204" pitchFamily="34" charset="0"/>
              <a:buChar char="•"/>
            </a:pPr>
            <a:r>
              <a:rPr lang="en-US" sz="1200" dirty="0"/>
              <a:t>If the pace of change in the annual earnings ratio continues at the same rate as it has since 1960, it will take another 38 years for men and women to reach parity on AVERAGE. That is longer than a typical career tenure and that is not the case for minority groups. </a:t>
            </a:r>
          </a:p>
          <a:p>
            <a:pPr marL="347663" indent="-342900">
              <a:buFont typeface="Arial" panose="020B0604020202020204" pitchFamily="34" charset="0"/>
              <a:buChar char="•"/>
            </a:pPr>
            <a:r>
              <a:rPr lang="en-US" sz="1200" dirty="0"/>
              <a:t>This projection for equal pay has remained unchanged for the past four years.</a:t>
            </a:r>
          </a:p>
        </p:txBody>
      </p:sp>
      <p:sp>
        <p:nvSpPr>
          <p:cNvPr id="4" name="Slide Number Placeholder 3"/>
          <p:cNvSpPr>
            <a:spLocks noGrp="1"/>
          </p:cNvSpPr>
          <p:nvPr>
            <p:ph type="sldNum" sz="quarter" idx="5"/>
          </p:nvPr>
        </p:nvSpPr>
        <p:spPr/>
        <p:txBody>
          <a:bodyPr/>
          <a:lstStyle/>
          <a:p>
            <a:fld id="{83B58C6E-894E-46DA-92D9-8FA0E7FFA356}" type="slidenum">
              <a:rPr lang="en-US" smtClean="0"/>
              <a:t>6</a:t>
            </a:fld>
            <a:endParaRPr lang="en-US"/>
          </a:p>
        </p:txBody>
      </p:sp>
    </p:spTree>
    <p:extLst>
      <p:ext uri="{BB962C8B-B14F-4D97-AF65-F5344CB8AC3E}">
        <p14:creationId xmlns:p14="http://schemas.microsoft.com/office/powerpoint/2010/main" val="269241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7</a:t>
            </a:fld>
            <a:endParaRPr lang="en-US"/>
          </a:p>
        </p:txBody>
      </p:sp>
    </p:spTree>
    <p:extLst>
      <p:ext uri="{BB962C8B-B14F-4D97-AF65-F5344CB8AC3E}">
        <p14:creationId xmlns:p14="http://schemas.microsoft.com/office/powerpoint/2010/main" val="214974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8</a:t>
            </a:fld>
            <a:endParaRPr lang="en-US"/>
          </a:p>
        </p:txBody>
      </p:sp>
    </p:spTree>
    <p:extLst>
      <p:ext uri="{BB962C8B-B14F-4D97-AF65-F5344CB8AC3E}">
        <p14:creationId xmlns:p14="http://schemas.microsoft.com/office/powerpoint/2010/main" val="1549644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B58C6E-894E-46DA-92D9-8FA0E7FFA356}" type="slidenum">
              <a:rPr lang="en-US" smtClean="0"/>
              <a:t>9</a:t>
            </a:fld>
            <a:endParaRPr lang="en-US"/>
          </a:p>
        </p:txBody>
      </p:sp>
    </p:spTree>
    <p:extLst>
      <p:ext uri="{BB962C8B-B14F-4D97-AF65-F5344CB8AC3E}">
        <p14:creationId xmlns:p14="http://schemas.microsoft.com/office/powerpoint/2010/main" val="2713466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SWE_Broken_Line_PPT_Rev 2 cover7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200447" cy="6900335"/>
          </a:xfrm>
          <a:prstGeom prst="rect">
            <a:avLst/>
          </a:prstGeom>
        </p:spPr>
      </p:pic>
      <p:sp>
        <p:nvSpPr>
          <p:cNvPr id="2" name="Title 1"/>
          <p:cNvSpPr>
            <a:spLocks noGrp="1"/>
          </p:cNvSpPr>
          <p:nvPr>
            <p:ph type="ctrTitle" hasCustomPrompt="1"/>
          </p:nvPr>
        </p:nvSpPr>
        <p:spPr>
          <a:xfrm>
            <a:off x="961644" y="1909363"/>
            <a:ext cx="7687056" cy="2535637"/>
          </a:xfrm>
          <a:effectLst/>
        </p:spPr>
        <p:txBody>
          <a:bodyPr lIns="0" tIns="0" rIns="0" bIns="0" anchor="t" anchorCtr="0">
            <a:noAutofit/>
          </a:bodyPr>
          <a:lstStyle>
            <a:lvl1pPr algn="l">
              <a:lnSpc>
                <a:spcPts val="6000"/>
              </a:lnSpc>
              <a:defRPr sz="5500" b="0" cap="none">
                <a:solidFill>
                  <a:schemeClr val="tx2"/>
                </a:solidFill>
                <a:latin typeface="Arial"/>
                <a:cs typeface="Arial"/>
              </a:defRPr>
            </a:lvl1pPr>
          </a:lstStyle>
          <a:p>
            <a:r>
              <a:rPr lang="en-US" dirty="0"/>
              <a:t>Click to edit master title style</a:t>
            </a:r>
          </a:p>
        </p:txBody>
      </p:sp>
      <p:sp>
        <p:nvSpPr>
          <p:cNvPr id="3" name="Subtitle 2"/>
          <p:cNvSpPr>
            <a:spLocks noGrp="1"/>
          </p:cNvSpPr>
          <p:nvPr>
            <p:ph type="subTitle" idx="1" hasCustomPrompt="1"/>
          </p:nvPr>
        </p:nvSpPr>
        <p:spPr>
          <a:xfrm>
            <a:off x="885444" y="4438495"/>
            <a:ext cx="7763256" cy="1047885"/>
          </a:xfrm>
          <a:effectLst/>
        </p:spPr>
        <p:txBody>
          <a:bodyPr>
            <a:noAutofit/>
          </a:bodyPr>
          <a:lstStyle>
            <a:lvl1pPr marL="0" indent="0" algn="l">
              <a:buNone/>
              <a:defRPr sz="3000" b="0" i="0">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SWE_Full_Master_Brand_Revers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732" y="667638"/>
            <a:ext cx="1554480" cy="869939"/>
          </a:xfrm>
          <a:prstGeom prst="rect">
            <a:avLst/>
          </a:prstGeom>
        </p:spPr>
      </p:pic>
      <p:cxnSp>
        <p:nvCxnSpPr>
          <p:cNvPr id="6" name="Straight Connector 5"/>
          <p:cNvCxnSpPr/>
          <p:nvPr userDrawn="1"/>
        </p:nvCxnSpPr>
        <p:spPr>
          <a:xfrm>
            <a:off x="558800" y="-67733"/>
            <a:ext cx="0" cy="726904"/>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H="1">
            <a:off x="559158" y="1144943"/>
            <a:ext cx="16574" cy="5755392"/>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775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SWE_Broken_Line ppt yellow title page7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223023" cy="6917267"/>
          </a:xfrm>
          <a:prstGeom prst="rect">
            <a:avLst/>
          </a:prstGeom>
        </p:spPr>
      </p:pic>
      <p:sp>
        <p:nvSpPr>
          <p:cNvPr id="2" name="Title 1"/>
          <p:cNvSpPr>
            <a:spLocks noGrp="1"/>
          </p:cNvSpPr>
          <p:nvPr>
            <p:ph type="title" hasCustomPrompt="1"/>
          </p:nvPr>
        </p:nvSpPr>
        <p:spPr>
          <a:xfrm>
            <a:off x="800100" y="2174876"/>
            <a:ext cx="7975600" cy="2244724"/>
          </a:xfrm>
        </p:spPr>
        <p:txBody>
          <a:bodyPr/>
          <a:lstStyle>
            <a:lvl1pPr>
              <a:defRPr b="1">
                <a:solidFill>
                  <a:schemeClr val="tx1"/>
                </a:solidFill>
                <a:latin typeface="Arial Narrow"/>
                <a:cs typeface="Arial Narrow"/>
              </a:defRPr>
            </a:lvl1pPr>
          </a:lstStyle>
          <a:p>
            <a:r>
              <a:rPr lang="en-US" dirty="0"/>
              <a:t>CLICK TO EDIT MASTER TITLE STYLE</a:t>
            </a:r>
          </a:p>
        </p:txBody>
      </p:sp>
      <p:pic>
        <p:nvPicPr>
          <p:cNvPr id="9" name="Picture 8" descr="SWE_Master_Brand_Logo_Only_REVERS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800" y="6293378"/>
            <a:ext cx="914400" cy="382288"/>
          </a:xfrm>
          <a:prstGeom prst="rect">
            <a:avLst/>
          </a:prstGeom>
        </p:spPr>
      </p:pic>
      <p:cxnSp>
        <p:nvCxnSpPr>
          <p:cNvPr id="8" name="Straight Connector 7"/>
          <p:cNvCxnSpPr/>
          <p:nvPr userDrawn="1"/>
        </p:nvCxnSpPr>
        <p:spPr>
          <a:xfrm flipV="1">
            <a:off x="558800" y="-152400"/>
            <a:ext cx="0" cy="6445778"/>
          </a:xfrm>
          <a:prstGeom prst="line">
            <a:avLst/>
          </a:prstGeom>
          <a:ln w="12700" cmpd="sng">
            <a:solidFill>
              <a:srgbClr val="47406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558800" y="6578602"/>
            <a:ext cx="0" cy="403755"/>
          </a:xfrm>
          <a:prstGeom prst="line">
            <a:avLst/>
          </a:prstGeom>
          <a:ln w="12700" cmpd="sng">
            <a:solidFill>
              <a:srgbClr val="47406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00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1" name="Picture 10" descr="SWE_Broken_Line ppt gray title 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800100" y="2174876"/>
            <a:ext cx="7975600" cy="2244724"/>
          </a:xfrm>
        </p:spPr>
        <p:txBody>
          <a:bodyPr/>
          <a:lstStyle>
            <a:lvl1pPr>
              <a:defRPr b="1">
                <a:solidFill>
                  <a:schemeClr val="bg1"/>
                </a:solidFill>
                <a:latin typeface="Arial Narrow"/>
                <a:cs typeface="Arial Narrow"/>
              </a:defRPr>
            </a:lvl1pPr>
          </a:lstStyle>
          <a:p>
            <a:r>
              <a:rPr lang="en-US" dirty="0"/>
              <a:t>CLICK TO EDIT MASTER TITLE STYLE</a:t>
            </a:r>
          </a:p>
        </p:txBody>
      </p:sp>
      <p:pic>
        <p:nvPicPr>
          <p:cNvPr id="9" name="Picture 8" descr="SWE_Master_Brand_Logo_Only_REVERS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800" y="6293378"/>
            <a:ext cx="914400" cy="382288"/>
          </a:xfrm>
          <a:prstGeom prst="rect">
            <a:avLst/>
          </a:prstGeom>
        </p:spPr>
      </p:pic>
      <p:cxnSp>
        <p:nvCxnSpPr>
          <p:cNvPr id="8" name="Straight Connector 7"/>
          <p:cNvCxnSpPr/>
          <p:nvPr userDrawn="1"/>
        </p:nvCxnSpPr>
        <p:spPr>
          <a:xfrm flipV="1">
            <a:off x="558800" y="-152400"/>
            <a:ext cx="0" cy="6445778"/>
          </a:xfrm>
          <a:prstGeom prst="line">
            <a:avLst/>
          </a:prstGeom>
          <a:ln w="12700" cmpd="sng">
            <a:solidFill>
              <a:srgbClr val="47406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558800" y="6578602"/>
            <a:ext cx="0" cy="403755"/>
          </a:xfrm>
          <a:prstGeom prst="line">
            <a:avLst/>
          </a:prstGeom>
          <a:ln w="12700" cmpd="sng">
            <a:solidFill>
              <a:srgbClr val="47406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0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descr="SWE_Broken_Line ppt purple title page7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223023" cy="6917267"/>
          </a:xfrm>
          <a:prstGeom prst="rect">
            <a:avLst/>
          </a:prstGeom>
        </p:spPr>
      </p:pic>
      <p:sp>
        <p:nvSpPr>
          <p:cNvPr id="2" name="Title 1"/>
          <p:cNvSpPr>
            <a:spLocks noGrp="1"/>
          </p:cNvSpPr>
          <p:nvPr>
            <p:ph type="title" hasCustomPrompt="1"/>
          </p:nvPr>
        </p:nvSpPr>
        <p:spPr>
          <a:xfrm>
            <a:off x="800100" y="2174876"/>
            <a:ext cx="7975600" cy="2244724"/>
          </a:xfrm>
        </p:spPr>
        <p:txBody>
          <a:bodyPr/>
          <a:lstStyle>
            <a:lvl1pPr>
              <a:defRPr b="1">
                <a:solidFill>
                  <a:schemeClr val="tx2"/>
                </a:solidFill>
                <a:latin typeface="Arial Narrow"/>
                <a:cs typeface="Arial Narrow"/>
              </a:defRPr>
            </a:lvl1pPr>
          </a:lstStyle>
          <a:p>
            <a:r>
              <a:rPr lang="en-US" dirty="0"/>
              <a:t>CLICK TO EDIT MASTER TITLE STYLE</a:t>
            </a:r>
          </a:p>
        </p:txBody>
      </p:sp>
      <p:cxnSp>
        <p:nvCxnSpPr>
          <p:cNvPr id="6" name="Straight Connector 5"/>
          <p:cNvCxnSpPr/>
          <p:nvPr userDrawn="1"/>
        </p:nvCxnSpPr>
        <p:spPr>
          <a:xfrm flipV="1">
            <a:off x="558800" y="-152400"/>
            <a:ext cx="0" cy="6445778"/>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flipV="1">
            <a:off x="558800" y="6578602"/>
            <a:ext cx="0" cy="403755"/>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SWE_Master_Brand_Logo_Only_REVERS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800" y="6293378"/>
            <a:ext cx="914400" cy="382288"/>
          </a:xfrm>
          <a:prstGeom prst="rect">
            <a:avLst/>
          </a:prstGeom>
        </p:spPr>
      </p:pic>
    </p:spTree>
    <p:extLst>
      <p:ext uri="{BB962C8B-B14F-4D97-AF65-F5344CB8AC3E}">
        <p14:creationId xmlns:p14="http://schemas.microsoft.com/office/powerpoint/2010/main" val="167859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1024" y="211045"/>
            <a:ext cx="8289365" cy="601756"/>
          </a:xfrm>
          <a:effectLst/>
        </p:spPr>
        <p:txBody>
          <a:bodyPr lIns="0" tIns="0" rIns="0" bIns="0" anchor="t" anchorCtr="0">
            <a:normAutofit/>
          </a:bodyPr>
          <a:lstStyle>
            <a:lvl1pPr algn="l">
              <a:defRPr sz="3200" b="1">
                <a:solidFill>
                  <a:srgbClr val="DCC554"/>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14524" y="1600199"/>
            <a:ext cx="8225865" cy="4359451"/>
          </a:xfrm>
        </p:spPr>
        <p:txBody>
          <a:bodyPr>
            <a:normAutofit/>
          </a:bodyPr>
          <a:lstStyle>
            <a:lvl1pPr marL="4763" indent="0">
              <a:buFontTx/>
              <a:buNone/>
              <a:tabLst/>
              <a:defRPr sz="2400">
                <a:solidFill>
                  <a:schemeClr val="tx1"/>
                </a:solidFill>
                <a:latin typeface="Arial"/>
                <a:cs typeface="Arial"/>
              </a:defRPr>
            </a:lvl1pPr>
            <a:lvl2pPr marL="223838" indent="-223838">
              <a:buFont typeface="Arial"/>
              <a:buChar char="•"/>
              <a:tabLst/>
              <a:defRPr sz="2000">
                <a:solidFill>
                  <a:schemeClr val="tx1"/>
                </a:solidFill>
                <a:latin typeface="Arial"/>
                <a:cs typeface="Arial"/>
              </a:defRPr>
            </a:lvl2pPr>
            <a:lvl3pPr marL="511175" indent="-223838">
              <a:buFont typeface="Lucida Grande"/>
              <a:buChar char="–"/>
              <a:defRPr sz="1800">
                <a:solidFill>
                  <a:schemeClr val="tx1"/>
                </a:solidFill>
                <a:latin typeface="Arial"/>
                <a:cs typeface="Arial"/>
              </a:defRPr>
            </a:lvl3pPr>
            <a:lvl4pPr marL="747713" indent="-236538">
              <a:buFont typeface="Courier New"/>
              <a:buChar char="o"/>
              <a:defRPr sz="1600">
                <a:solidFill>
                  <a:schemeClr val="tx1"/>
                </a:solidFill>
                <a:latin typeface="Arial"/>
                <a:cs typeface="Arial"/>
              </a:defRPr>
            </a:lvl4pPr>
            <a:lvl5pPr>
              <a:defRPr sz="24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lide Number Placeholder 5"/>
          <p:cNvSpPr txBox="1">
            <a:spLocks/>
          </p:cNvSpPr>
          <p:nvPr userDrawn="1"/>
        </p:nvSpPr>
        <p:spPr>
          <a:xfrm>
            <a:off x="8572500" y="6426200"/>
            <a:ext cx="3810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898872-0FBC-9D48-BCE9-2790D8C45177}" type="slidenum">
              <a:rPr lang="en-US" sz="800" smtClean="0"/>
              <a:pPr/>
              <a:t>‹#›</a:t>
            </a:fld>
            <a:endParaRPr lang="en-US" sz="800" dirty="0"/>
          </a:p>
        </p:txBody>
      </p:sp>
      <p:sp>
        <p:nvSpPr>
          <p:cNvPr id="7" name="Text Placeholder 6"/>
          <p:cNvSpPr>
            <a:spLocks noGrp="1"/>
          </p:cNvSpPr>
          <p:nvPr>
            <p:ph type="body" sz="quarter" idx="10"/>
          </p:nvPr>
        </p:nvSpPr>
        <p:spPr>
          <a:xfrm>
            <a:off x="576263" y="850900"/>
            <a:ext cx="8264126" cy="635000"/>
          </a:xfrm>
        </p:spPr>
        <p:txBody>
          <a:bodyPr>
            <a:noAutofit/>
          </a:bodyPr>
          <a:lstStyle>
            <a:lvl1pPr marL="0" indent="0">
              <a:buNone/>
              <a:defRPr sz="2800">
                <a:solidFill>
                  <a:schemeClr val="bg2"/>
                </a:solidFill>
                <a:latin typeface="Arial Narrow"/>
                <a:cs typeface="Arial Narrow"/>
              </a:defRPr>
            </a:lvl1pPr>
          </a:lstStyle>
          <a:p>
            <a:pPr lvl="0"/>
            <a:r>
              <a:rPr lang="en-US" dirty="0"/>
              <a:t>Click to edit Master text styles</a:t>
            </a:r>
          </a:p>
        </p:txBody>
      </p:sp>
    </p:spTree>
    <p:extLst>
      <p:ext uri="{BB962C8B-B14F-4D97-AF65-F5344CB8AC3E}">
        <p14:creationId xmlns:p14="http://schemas.microsoft.com/office/powerpoint/2010/main" val="424834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435" y="1018843"/>
            <a:ext cx="8263965" cy="2537157"/>
          </a:xfrm>
        </p:spPr>
        <p:txBody>
          <a:bodyPr>
            <a:normAutofit/>
          </a:bodyPr>
          <a:lstStyle>
            <a:lvl1pPr marL="4763" indent="0">
              <a:buFontTx/>
              <a:buNone/>
              <a:tabLst/>
              <a:defRPr sz="2400">
                <a:solidFill>
                  <a:schemeClr val="tx1"/>
                </a:solidFill>
                <a:latin typeface="Arial"/>
                <a:cs typeface="Arial"/>
              </a:defRPr>
            </a:lvl1pPr>
            <a:lvl2pPr marL="223838" indent="-223838">
              <a:buFont typeface="Arial"/>
              <a:buChar char="•"/>
              <a:tabLst/>
              <a:defRPr sz="2000">
                <a:solidFill>
                  <a:schemeClr val="tx1"/>
                </a:solidFill>
                <a:latin typeface="Arial"/>
                <a:cs typeface="Arial"/>
              </a:defRPr>
            </a:lvl2pPr>
            <a:lvl3pPr marL="511175" indent="-223838">
              <a:buFont typeface="Lucida Grande"/>
              <a:buChar char="–"/>
              <a:defRPr sz="1800">
                <a:solidFill>
                  <a:schemeClr val="tx1"/>
                </a:solidFill>
                <a:latin typeface="Arial"/>
                <a:cs typeface="Arial"/>
              </a:defRPr>
            </a:lvl3pPr>
            <a:lvl4pPr marL="747713" indent="-236538">
              <a:buFont typeface="Courier New"/>
              <a:buChar char="o"/>
              <a:defRPr sz="1600">
                <a:solidFill>
                  <a:schemeClr val="tx1"/>
                </a:solidFill>
                <a:latin typeface="Arial"/>
                <a:cs typeface="Arial"/>
              </a:defRPr>
            </a:lvl4pPr>
            <a:lvl5pPr>
              <a:defRPr sz="24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3"/>
          </p:nvPr>
        </p:nvSpPr>
        <p:spPr>
          <a:xfrm>
            <a:off x="651435" y="3644900"/>
            <a:ext cx="8263965" cy="2501900"/>
          </a:xfrm>
        </p:spPr>
        <p:txBody>
          <a:bodyPr>
            <a:normAutofit/>
          </a:bodyPr>
          <a:lstStyle>
            <a:lvl1pPr marL="4763" indent="0">
              <a:buFontTx/>
              <a:buNone/>
              <a:tabLst/>
              <a:defRPr sz="2400">
                <a:solidFill>
                  <a:schemeClr val="tx2"/>
                </a:solidFill>
                <a:latin typeface="Arial"/>
                <a:cs typeface="Arial"/>
              </a:defRPr>
            </a:lvl1pPr>
            <a:lvl2pPr marL="223838" indent="-223838">
              <a:buFont typeface="Arial"/>
              <a:buChar char="•"/>
              <a:tabLst/>
              <a:defRPr sz="2000">
                <a:solidFill>
                  <a:schemeClr val="tx1"/>
                </a:solidFill>
                <a:latin typeface="Arial"/>
                <a:cs typeface="Arial"/>
              </a:defRPr>
            </a:lvl2pPr>
            <a:lvl3pPr marL="511175" indent="-223838">
              <a:buFont typeface="Lucida Grande"/>
              <a:buChar char="–"/>
              <a:defRPr sz="1800">
                <a:solidFill>
                  <a:schemeClr val="tx1"/>
                </a:solidFill>
                <a:latin typeface="Arial"/>
                <a:cs typeface="Arial"/>
              </a:defRPr>
            </a:lvl3pPr>
            <a:lvl4pPr marL="747713" indent="-236538">
              <a:buFont typeface="Courier New"/>
              <a:buChar char="o"/>
              <a:defRPr sz="1600">
                <a:solidFill>
                  <a:schemeClr val="tx1"/>
                </a:solidFill>
                <a:latin typeface="Arial"/>
                <a:cs typeface="Arial"/>
              </a:defRPr>
            </a:lvl4pPr>
            <a:lvl5pPr>
              <a:defRPr sz="24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1"/>
          <p:cNvSpPr>
            <a:spLocks noGrp="1"/>
          </p:cNvSpPr>
          <p:nvPr>
            <p:ph type="title"/>
          </p:nvPr>
        </p:nvSpPr>
        <p:spPr>
          <a:xfrm>
            <a:off x="576424" y="198344"/>
            <a:ext cx="8288176" cy="820499"/>
          </a:xfrm>
          <a:effectLst/>
        </p:spPr>
        <p:txBody>
          <a:bodyPr lIns="0" tIns="0" rIns="0" bIns="0" anchor="t" anchorCtr="0">
            <a:normAutofit/>
          </a:bodyPr>
          <a:lstStyle>
            <a:lvl1pPr algn="l">
              <a:defRPr sz="3200" b="1">
                <a:solidFill>
                  <a:schemeClr val="tx2"/>
                </a:solidFill>
                <a:latin typeface="Arial Narrow"/>
                <a:cs typeface="Arial Narrow"/>
              </a:defRPr>
            </a:lvl1pPr>
          </a:lstStyle>
          <a:p>
            <a:r>
              <a:rPr lang="en-US" dirty="0"/>
              <a:t>Click to edit Master title style</a:t>
            </a:r>
          </a:p>
        </p:txBody>
      </p:sp>
      <p:sp>
        <p:nvSpPr>
          <p:cNvPr id="7" name="Slide Number Placeholder 5"/>
          <p:cNvSpPr txBox="1">
            <a:spLocks/>
          </p:cNvSpPr>
          <p:nvPr userDrawn="1"/>
        </p:nvSpPr>
        <p:spPr>
          <a:xfrm>
            <a:off x="8572500" y="6426200"/>
            <a:ext cx="3810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898872-0FBC-9D48-BCE9-2790D8C45177}" type="slidenum">
              <a:rPr lang="en-US" sz="800" smtClean="0"/>
              <a:pPr/>
              <a:t>‹#›</a:t>
            </a:fld>
            <a:endParaRPr lang="en-US" sz="800" dirty="0"/>
          </a:p>
        </p:txBody>
      </p:sp>
    </p:spTree>
    <p:extLst>
      <p:ext uri="{BB962C8B-B14F-4D97-AF65-F5344CB8AC3E}">
        <p14:creationId xmlns:p14="http://schemas.microsoft.com/office/powerpoint/2010/main" val="35578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72500" y="6426200"/>
            <a:ext cx="3810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898872-0FBC-9D48-BCE9-2790D8C45177}" type="slidenum">
              <a:rPr lang="en-US" sz="800" smtClean="0"/>
              <a:pPr/>
              <a:t>‹#›</a:t>
            </a:fld>
            <a:endParaRPr lang="en-US" sz="800" dirty="0"/>
          </a:p>
        </p:txBody>
      </p:sp>
    </p:spTree>
    <p:extLst>
      <p:ext uri="{BB962C8B-B14F-4D97-AF65-F5344CB8AC3E}">
        <p14:creationId xmlns:p14="http://schemas.microsoft.com/office/powerpoint/2010/main" val="386532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1186" y="1130300"/>
            <a:ext cx="3946214" cy="4953000"/>
          </a:xfrm>
        </p:spPr>
        <p:txBody>
          <a:bodyPr>
            <a:normAutofit/>
          </a:bodyPr>
          <a:lstStyle>
            <a:lvl1pPr marL="228600" indent="-228600">
              <a:defRPr sz="2000">
                <a:solidFill>
                  <a:schemeClr val="tx1"/>
                </a:solidFill>
                <a:latin typeface="Arial"/>
                <a:cs typeface="Arial"/>
              </a:defRPr>
            </a:lvl1pPr>
            <a:lvl2pPr marL="568325" indent="-344488">
              <a:defRPr sz="1800">
                <a:solidFill>
                  <a:schemeClr val="tx1"/>
                </a:solidFill>
                <a:latin typeface="Arial"/>
                <a:cs typeface="Arial"/>
              </a:defRPr>
            </a:lvl2pPr>
            <a:lvl3pPr marL="909638" indent="-287338">
              <a:defRPr sz="1600">
                <a:solidFill>
                  <a:schemeClr val="tx1"/>
                </a:solidFill>
                <a:latin typeface="Arial"/>
                <a:cs typeface="Arial"/>
              </a:defRPr>
            </a:lvl3pPr>
            <a:lvl4pPr>
              <a:defRPr sz="2400">
                <a:latin typeface="Arial Narrow"/>
                <a:cs typeface="Arial Narrow"/>
              </a:defRPr>
            </a:lvl4pPr>
            <a:lvl5pPr>
              <a:defRPr sz="24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864100" y="1130300"/>
            <a:ext cx="3950583" cy="4953000"/>
          </a:xfrm>
        </p:spPr>
        <p:txBody>
          <a:bodyPr>
            <a:normAutofit/>
          </a:bodyPr>
          <a:lstStyle>
            <a:lvl1pPr>
              <a:defRPr sz="2000">
                <a:solidFill>
                  <a:schemeClr val="tx1"/>
                </a:solidFill>
                <a:latin typeface="Arial"/>
                <a:cs typeface="Arial"/>
              </a:defRPr>
            </a:lvl1pPr>
            <a:lvl2pPr>
              <a:defRPr sz="1800">
                <a:solidFill>
                  <a:schemeClr val="tx1"/>
                </a:solidFill>
                <a:latin typeface="Arial"/>
                <a:cs typeface="Arial"/>
              </a:defRPr>
            </a:lvl2pPr>
            <a:lvl3pPr>
              <a:defRPr sz="1600">
                <a:solidFill>
                  <a:schemeClr val="tx1"/>
                </a:solidFill>
                <a:latin typeface="Arial"/>
                <a:cs typeface="Arial"/>
              </a:defRPr>
            </a:lvl3pPr>
            <a:lvl4pPr>
              <a:defRPr sz="2400">
                <a:latin typeface="Arial Narrow"/>
                <a:cs typeface="Arial Narrow"/>
              </a:defRPr>
            </a:lvl4pPr>
            <a:lvl5pPr>
              <a:defRPr sz="24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0" name="Slide Number Placeholder 5"/>
          <p:cNvSpPr txBox="1">
            <a:spLocks/>
          </p:cNvSpPr>
          <p:nvPr userDrawn="1"/>
        </p:nvSpPr>
        <p:spPr>
          <a:xfrm>
            <a:off x="220631" y="648773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b="0"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D30627-3729-FD48-A8DC-4FC400000A9C}" type="slidenum">
              <a:rPr lang="en-US" smtClean="0"/>
              <a:pPr/>
              <a:t>‹#›</a:t>
            </a:fld>
            <a:endParaRPr lang="en-US" dirty="0"/>
          </a:p>
        </p:txBody>
      </p:sp>
      <p:sp>
        <p:nvSpPr>
          <p:cNvPr id="12" name="Title 1"/>
          <p:cNvSpPr>
            <a:spLocks noGrp="1"/>
          </p:cNvSpPr>
          <p:nvPr>
            <p:ph type="title"/>
          </p:nvPr>
        </p:nvSpPr>
        <p:spPr>
          <a:xfrm>
            <a:off x="576424" y="198344"/>
            <a:ext cx="8238259" cy="820499"/>
          </a:xfrm>
          <a:effectLst/>
        </p:spPr>
        <p:txBody>
          <a:bodyPr lIns="0" tIns="0" rIns="0" bIns="0" anchor="t" anchorCtr="0">
            <a:normAutofit/>
          </a:bodyPr>
          <a:lstStyle>
            <a:lvl1pPr algn="l">
              <a:defRPr sz="3200" b="1">
                <a:solidFill>
                  <a:srgbClr val="DCC554"/>
                </a:solidFill>
                <a:latin typeface="Arial Narrow"/>
                <a:cs typeface="Arial Narrow"/>
              </a:defRPr>
            </a:lvl1pPr>
          </a:lstStyle>
          <a:p>
            <a:r>
              <a:rPr lang="en-US" dirty="0"/>
              <a:t>Click to edit Master title style</a:t>
            </a:r>
          </a:p>
        </p:txBody>
      </p:sp>
      <p:sp>
        <p:nvSpPr>
          <p:cNvPr id="7" name="Slide Number Placeholder 5"/>
          <p:cNvSpPr txBox="1">
            <a:spLocks/>
          </p:cNvSpPr>
          <p:nvPr userDrawn="1"/>
        </p:nvSpPr>
        <p:spPr>
          <a:xfrm>
            <a:off x="8572500" y="6426200"/>
            <a:ext cx="3810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898872-0FBC-9D48-BCE9-2790D8C45177}" type="slidenum">
              <a:rPr lang="en-US" sz="800" smtClean="0"/>
              <a:pPr/>
              <a:t>‹#›</a:t>
            </a:fld>
            <a:endParaRPr lang="en-US" sz="800" dirty="0"/>
          </a:p>
        </p:txBody>
      </p:sp>
    </p:spTree>
    <p:extLst>
      <p:ext uri="{BB962C8B-B14F-4D97-AF65-F5344CB8AC3E}">
        <p14:creationId xmlns:p14="http://schemas.microsoft.com/office/powerpoint/2010/main" val="83092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1"/>
          <p:cNvSpPr>
            <a:spLocks noGrp="1"/>
          </p:cNvSpPr>
          <p:nvPr>
            <p:ph type="title"/>
          </p:nvPr>
        </p:nvSpPr>
        <p:spPr>
          <a:xfrm>
            <a:off x="576424" y="198344"/>
            <a:ext cx="8415176" cy="820499"/>
          </a:xfrm>
          <a:effectLst/>
        </p:spPr>
        <p:txBody>
          <a:bodyPr lIns="0" tIns="0" rIns="0" bIns="0" anchor="t" anchorCtr="0">
            <a:normAutofit/>
          </a:bodyPr>
          <a:lstStyle>
            <a:lvl1pPr algn="l">
              <a:defRPr sz="3200" b="1">
                <a:solidFill>
                  <a:srgbClr val="DCC554"/>
                </a:solidFill>
                <a:latin typeface="Arial Narrow"/>
                <a:cs typeface="Arial Narrow"/>
              </a:defRPr>
            </a:lvl1pPr>
          </a:lstStyle>
          <a:p>
            <a:r>
              <a:rPr lang="en-US" dirty="0"/>
              <a:t>Click to edit Master title style</a:t>
            </a:r>
          </a:p>
        </p:txBody>
      </p:sp>
      <p:sp>
        <p:nvSpPr>
          <p:cNvPr id="5" name="Slide Number Placeholder 5"/>
          <p:cNvSpPr txBox="1">
            <a:spLocks/>
          </p:cNvSpPr>
          <p:nvPr userDrawn="1"/>
        </p:nvSpPr>
        <p:spPr>
          <a:xfrm>
            <a:off x="8572500" y="6426200"/>
            <a:ext cx="3810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898872-0FBC-9D48-BCE9-2790D8C45177}" type="slidenum">
              <a:rPr lang="en-US" sz="800" smtClean="0"/>
              <a:pPr/>
              <a:t>‹#›</a:t>
            </a:fld>
            <a:endParaRPr lang="en-US" sz="800" dirty="0"/>
          </a:p>
        </p:txBody>
      </p:sp>
    </p:spTree>
    <p:extLst>
      <p:ext uri="{BB962C8B-B14F-4D97-AF65-F5344CB8AC3E}">
        <p14:creationId xmlns:p14="http://schemas.microsoft.com/office/powerpoint/2010/main" val="395877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WE_Broken_Line_PPT_Rev 2 body72.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80976"/>
            <a:ext cx="8204200" cy="5508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35000" y="8890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572500" y="6426200"/>
            <a:ext cx="381000" cy="365125"/>
          </a:xfrm>
          <a:prstGeom prst="rect">
            <a:avLst/>
          </a:prstGeom>
        </p:spPr>
        <p:txBody>
          <a:bodyPr vert="horz" lIns="91440" tIns="45720" rIns="91440" bIns="45720" rtlCol="0" anchor="ctr"/>
          <a:lstStyle>
            <a:lvl1pPr algn="ctr">
              <a:defRPr sz="800">
                <a:solidFill>
                  <a:srgbClr val="FFFFFF"/>
                </a:solidFill>
              </a:defRPr>
            </a:lvl1pPr>
          </a:lstStyle>
          <a:p>
            <a:fld id="{2C898872-0FBC-9D48-BCE9-2790D8C45177}" type="slidenum">
              <a:rPr lang="en-US" smtClean="0"/>
              <a:pPr/>
              <a:t>‹#›</a:t>
            </a:fld>
            <a:endParaRPr lang="en-US" dirty="0"/>
          </a:p>
        </p:txBody>
      </p:sp>
      <p:cxnSp>
        <p:nvCxnSpPr>
          <p:cNvPr id="8" name="Straight Connector 7"/>
          <p:cNvCxnSpPr/>
          <p:nvPr userDrawn="1"/>
        </p:nvCxnSpPr>
        <p:spPr>
          <a:xfrm flipV="1">
            <a:off x="558800" y="-84666"/>
            <a:ext cx="0" cy="30797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58800" y="694266"/>
            <a:ext cx="0" cy="5627663"/>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558800" y="6606653"/>
            <a:ext cx="0" cy="30797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SWE_Master_Brand_Logo_Only_COLOR.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8800" y="6321929"/>
            <a:ext cx="913909" cy="382083"/>
          </a:xfrm>
          <a:prstGeom prst="rect">
            <a:avLst/>
          </a:prstGeom>
        </p:spPr>
      </p:pic>
    </p:spTree>
    <p:extLst>
      <p:ext uri="{BB962C8B-B14F-4D97-AF65-F5344CB8AC3E}">
        <p14:creationId xmlns:p14="http://schemas.microsoft.com/office/powerpoint/2010/main" val="3411966594"/>
      </p:ext>
    </p:extLst>
  </p:cSld>
  <p:clrMap bg1="lt1" tx1="dk1" bg2="lt2" tx2="dk2" accent1="accent1" accent2="accent2" accent3="accent3" accent4="accent4" accent5="accent5" accent6="accent6" hlink="hlink" folHlink="folHlink"/>
  <p:sldLayoutIdLst>
    <p:sldLayoutId id="2147483701" r:id="rId1"/>
    <p:sldLayoutId id="2147483706" r:id="rId2"/>
    <p:sldLayoutId id="2147483707" r:id="rId3"/>
    <p:sldLayoutId id="2147483708" r:id="rId4"/>
    <p:sldLayoutId id="2147483702" r:id="rId5"/>
    <p:sldLayoutId id="2147483703" r:id="rId6"/>
    <p:sldLayoutId id="2147483705" r:id="rId7"/>
    <p:sldLayoutId id="2147483676" r:id="rId8"/>
    <p:sldLayoutId id="2147483678" r:id="rId9"/>
  </p:sldLayoutIdLst>
  <p:txStyles>
    <p:titleStyle>
      <a:lvl1pPr algn="l" defTabSz="457200" rtl="0" eaLnBrk="1" latinLnBrk="0" hangingPunct="1">
        <a:spcBef>
          <a:spcPct val="0"/>
        </a:spcBef>
        <a:buNone/>
        <a:defRPr sz="3200" b="1" kern="1200">
          <a:solidFill>
            <a:srgbClr val="D4BB44"/>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in.makers.yahoo.com/7-mistakes-women-make-while-negotiating-salaries-043940402.html?guccounter=1&amp;guce_referrer=aHR0cHM6Ly93d3cuZ29vZ2xlLmNvbS8&amp;guce_referrer_sig=AQAAAI6yelJIGsKLr2a58H_h0YwkGx64gyc6CxS4omt1m2eNvNbfAqnRBV-54HWtiRFa3YxZ1D6Hjw7St4Ab9JrbOOW2VSbjxu3q2axYqZ7ChQz5v9ktqydpCNuiTcxIDM0TE5KSv8yzhmjqMpa_BO8tr7KCfEULkuktG0HtZWvkmvjx"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forms/d/e/1FAIpQLSe0OR2dTEJqp51POTeEuA1meWhRPv84yJ8OTgXd9iXy428q6g/viewfor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join.slack.com/t/dallasswe/shared_invite/zt-tjg8c5qr-pi4TJ4EuKWcCfIG~4zG1Kg" TargetMode="External"/><Relationship Id="rId4" Type="http://schemas.openxmlformats.org/officeDocument/2006/relationships/hyperlink" Target="https://docs.google.com/forms/d/e/1FAIpQLSdQT1eRQ4DIUKsjjtf8hFvq2Vl582_TOyPCvXHgeumbBn2COg/viewfor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hart" Target="../charts/chart2.xml"/><Relationship Id="rId3" Type="http://schemas.openxmlformats.org/officeDocument/2006/relationships/tags" Target="../tags/tag3.xml"/><Relationship Id="rId7" Type="http://schemas.openxmlformats.org/officeDocument/2006/relationships/notesSlide" Target="../notesSlides/notesSlide5.xml"/><Relationship Id="rId12" Type="http://schemas.openxmlformats.org/officeDocument/2006/relationships/chart" Target="../charts/chart1.xml"/><Relationship Id="rId2" Type="http://schemas.openxmlformats.org/officeDocument/2006/relationships/tags" Target="../tags/tag2.xml"/><Relationship Id="rId16" Type="http://schemas.openxmlformats.org/officeDocument/2006/relationships/chart" Target="../charts/chart5.xml"/><Relationship Id="rId1" Type="http://schemas.openxmlformats.org/officeDocument/2006/relationships/tags" Target="../tags/tag1.xml"/><Relationship Id="rId6" Type="http://schemas.openxmlformats.org/officeDocument/2006/relationships/slideLayout" Target="../slideLayouts/slideLayout5.xml"/><Relationship Id="rId11" Type="http://schemas.openxmlformats.org/officeDocument/2006/relationships/image" Target="../media/image15.svg"/><Relationship Id="rId5" Type="http://schemas.openxmlformats.org/officeDocument/2006/relationships/tags" Target="../tags/tag5.xml"/><Relationship Id="rId15" Type="http://schemas.openxmlformats.org/officeDocument/2006/relationships/chart" Target="../charts/chart4.xml"/><Relationship Id="rId10" Type="http://schemas.openxmlformats.org/officeDocument/2006/relationships/image" Target="../media/image14.png"/><Relationship Id="rId4" Type="http://schemas.openxmlformats.org/officeDocument/2006/relationships/tags" Target="../tags/tag4.xml"/><Relationship Id="rId9" Type="http://schemas.openxmlformats.org/officeDocument/2006/relationships/image" Target="../media/image13.svg"/><Relationship Id="rId1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5.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nwlc.org/resources/the-lifetime-wage-gap-state-by-stat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5500" b="0" dirty="0">
                <a:solidFill>
                  <a:schemeClr val="tx2"/>
                </a:solidFill>
                <a:latin typeface="Arial"/>
                <a:cs typeface="Arial"/>
              </a:rPr>
              <a:t>August PD Event: Negotiation Panel</a:t>
            </a:r>
            <a:endParaRPr lang="en-US" sz="5500" b="0" dirty="0">
              <a:latin typeface="Arial"/>
              <a:cs typeface="Arial"/>
            </a:endParaRPr>
          </a:p>
        </p:txBody>
      </p:sp>
    </p:spTree>
    <p:extLst>
      <p:ext uri="{BB962C8B-B14F-4D97-AF65-F5344CB8AC3E}">
        <p14:creationId xmlns:p14="http://schemas.microsoft.com/office/powerpoint/2010/main" val="2120599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619E-CBFB-4B6F-B8B5-486BC9366990}"/>
              </a:ext>
            </a:extLst>
          </p:cNvPr>
          <p:cNvSpPr>
            <a:spLocks noGrp="1"/>
          </p:cNvSpPr>
          <p:nvPr>
            <p:ph type="title"/>
          </p:nvPr>
        </p:nvSpPr>
        <p:spPr/>
        <p:txBody>
          <a:bodyPr>
            <a:normAutofit fontScale="90000"/>
          </a:bodyPr>
          <a:lstStyle/>
          <a:p>
            <a:r>
              <a:rPr lang="en" dirty="0"/>
              <a:t>The thoughts that keep you from having the tough discussion…</a:t>
            </a:r>
            <a:endParaRPr lang="en-US" dirty="0"/>
          </a:p>
        </p:txBody>
      </p:sp>
      <p:sp>
        <p:nvSpPr>
          <p:cNvPr id="3" name="Content Placeholder 2">
            <a:extLst>
              <a:ext uri="{FF2B5EF4-FFF2-40B4-BE49-F238E27FC236}">
                <a16:creationId xmlns:a16="http://schemas.microsoft.com/office/drawing/2014/main" id="{E61753C8-5CAE-4570-B280-733F1213EF03}"/>
              </a:ext>
            </a:extLst>
          </p:cNvPr>
          <p:cNvSpPr>
            <a:spLocks noGrp="1"/>
          </p:cNvSpPr>
          <p:nvPr>
            <p:ph idx="1"/>
          </p:nvPr>
        </p:nvSpPr>
        <p:spPr/>
        <p:txBody>
          <a:bodyPr/>
          <a:lstStyle/>
          <a:p>
            <a:pPr marL="342900" lvl="0" indent="-342900" algn="l" rtl="0">
              <a:spcBef>
                <a:spcPts val="0"/>
              </a:spcBef>
              <a:spcAft>
                <a:spcPts val="0"/>
              </a:spcAft>
              <a:buFont typeface="Arial" panose="020B0604020202020204" pitchFamily="34" charset="0"/>
              <a:buChar char="•"/>
            </a:pPr>
            <a:r>
              <a:rPr lang="en-US" dirty="0"/>
              <a:t>“I’m afraid I won’t get the best deal”</a:t>
            </a:r>
          </a:p>
          <a:p>
            <a:pPr marL="342900" lvl="0" indent="-342900" algn="l" rtl="0">
              <a:spcBef>
                <a:spcPts val="1200"/>
              </a:spcBef>
              <a:spcAft>
                <a:spcPts val="0"/>
              </a:spcAft>
              <a:buFont typeface="Arial" panose="020B0604020202020204" pitchFamily="34" charset="0"/>
              <a:buChar char="•"/>
            </a:pPr>
            <a:r>
              <a:rPr lang="en-US" dirty="0"/>
              <a:t>“I can get lost in the process and bogged down in the details.”</a:t>
            </a:r>
          </a:p>
          <a:p>
            <a:pPr marL="342900" lvl="0" indent="-342900" algn="l" rtl="0">
              <a:spcBef>
                <a:spcPts val="1200"/>
              </a:spcBef>
              <a:spcAft>
                <a:spcPts val="0"/>
              </a:spcAft>
              <a:buFont typeface="Arial" panose="020B0604020202020204" pitchFamily="34" charset="0"/>
              <a:buChar char="•"/>
            </a:pPr>
            <a:r>
              <a:rPr lang="en-US" dirty="0"/>
              <a:t>“I tend to lose track of what I want to achieve.”</a:t>
            </a:r>
          </a:p>
          <a:p>
            <a:pPr marL="342900" lvl="0" indent="-342900" algn="l" rtl="0">
              <a:spcBef>
                <a:spcPts val="1200"/>
              </a:spcBef>
              <a:spcAft>
                <a:spcPts val="0"/>
              </a:spcAft>
              <a:buFont typeface="Arial" panose="020B0604020202020204" pitchFamily="34" charset="0"/>
              <a:buChar char="•"/>
            </a:pPr>
            <a:r>
              <a:rPr lang="en-US" dirty="0"/>
              <a:t>“How far are they willing to go to reach a consensus”</a:t>
            </a:r>
          </a:p>
          <a:p>
            <a:pPr marL="0" lvl="0" indent="0" algn="l" rtl="0">
              <a:spcBef>
                <a:spcPts val="1200"/>
              </a:spcBef>
              <a:spcAft>
                <a:spcPts val="0"/>
              </a:spcAft>
              <a:buNone/>
            </a:pPr>
            <a:endParaRPr lang="en-US" dirty="0"/>
          </a:p>
          <a:p>
            <a:pPr marL="0" lvl="0" indent="0" algn="l" rtl="0">
              <a:spcBef>
                <a:spcPts val="1200"/>
              </a:spcBef>
              <a:spcAft>
                <a:spcPts val="1200"/>
              </a:spcAft>
              <a:buNone/>
            </a:pPr>
            <a:endParaRPr lang="en-US" dirty="0"/>
          </a:p>
          <a:p>
            <a:endParaRPr lang="en-US" dirty="0"/>
          </a:p>
        </p:txBody>
      </p:sp>
    </p:spTree>
    <p:extLst>
      <p:ext uri="{BB962C8B-B14F-4D97-AF65-F5344CB8AC3E}">
        <p14:creationId xmlns:p14="http://schemas.microsoft.com/office/powerpoint/2010/main" val="25058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1240-9D6B-496A-B8D6-CB75D58C5089}"/>
              </a:ext>
            </a:extLst>
          </p:cNvPr>
          <p:cNvSpPr>
            <a:spLocks noGrp="1"/>
          </p:cNvSpPr>
          <p:nvPr>
            <p:ph type="title"/>
          </p:nvPr>
        </p:nvSpPr>
        <p:spPr/>
        <p:txBody>
          <a:bodyPr/>
          <a:lstStyle/>
          <a:p>
            <a:r>
              <a:rPr lang="en" dirty="0"/>
              <a:t>The purpose of Negotiating…. </a:t>
            </a:r>
            <a:endParaRPr lang="en-US" dirty="0"/>
          </a:p>
        </p:txBody>
      </p:sp>
      <p:sp>
        <p:nvSpPr>
          <p:cNvPr id="3" name="Content Placeholder 2">
            <a:extLst>
              <a:ext uri="{FF2B5EF4-FFF2-40B4-BE49-F238E27FC236}">
                <a16:creationId xmlns:a16="http://schemas.microsoft.com/office/drawing/2014/main" id="{7F5D5286-F949-460C-A9BD-6B091C7ECF40}"/>
              </a:ext>
            </a:extLst>
          </p:cNvPr>
          <p:cNvSpPr>
            <a:spLocks noGrp="1"/>
          </p:cNvSpPr>
          <p:nvPr>
            <p:ph idx="1"/>
          </p:nvPr>
        </p:nvSpPr>
        <p:spPr/>
        <p:txBody>
          <a:bodyPr/>
          <a:lstStyle/>
          <a:p>
            <a:pPr marL="342900" lvl="0" indent="-342900" algn="l" rtl="0">
              <a:spcBef>
                <a:spcPts val="0"/>
              </a:spcBef>
              <a:spcAft>
                <a:spcPts val="0"/>
              </a:spcAft>
              <a:buFont typeface="Arial" panose="020B0604020202020204" pitchFamily="34" charset="0"/>
              <a:buChar char="•"/>
            </a:pPr>
            <a:r>
              <a:rPr lang="en-US" dirty="0"/>
              <a:t>To see if you can get your </a:t>
            </a:r>
            <a:r>
              <a:rPr lang="en-US" i="1" dirty="0"/>
              <a:t>interests</a:t>
            </a:r>
            <a:r>
              <a:rPr lang="en-US" dirty="0"/>
              <a:t> achieved through an agreement.</a:t>
            </a:r>
          </a:p>
          <a:p>
            <a:pPr marL="342900" lvl="0" indent="-342900" algn="l" rtl="0">
              <a:spcBef>
                <a:spcPts val="1200"/>
              </a:spcBef>
              <a:spcAft>
                <a:spcPts val="0"/>
              </a:spcAft>
              <a:buFont typeface="Arial" panose="020B0604020202020204" pitchFamily="34" charset="0"/>
              <a:buChar char="•"/>
            </a:pPr>
            <a:r>
              <a:rPr lang="en-US" dirty="0"/>
              <a:t>An interest is </a:t>
            </a:r>
            <a:r>
              <a:rPr lang="en-US" i="1" dirty="0"/>
              <a:t>why</a:t>
            </a:r>
            <a:r>
              <a:rPr lang="en-US" dirty="0"/>
              <a:t> you want something, not </a:t>
            </a:r>
            <a:r>
              <a:rPr lang="en-US" i="1" dirty="0"/>
              <a:t>what</a:t>
            </a:r>
            <a:r>
              <a:rPr lang="en-US" dirty="0"/>
              <a:t> you want.</a:t>
            </a:r>
          </a:p>
          <a:p>
            <a:pPr marL="0" lvl="0" indent="0" algn="l" rtl="0">
              <a:spcBef>
                <a:spcPts val="1200"/>
              </a:spcBef>
              <a:spcAft>
                <a:spcPts val="1200"/>
              </a:spcAft>
              <a:buNone/>
            </a:pPr>
            <a:endParaRPr lang="en-US" dirty="0"/>
          </a:p>
          <a:p>
            <a:endParaRPr lang="en-US" dirty="0"/>
          </a:p>
        </p:txBody>
      </p:sp>
    </p:spTree>
    <p:extLst>
      <p:ext uri="{BB962C8B-B14F-4D97-AF65-F5344CB8AC3E}">
        <p14:creationId xmlns:p14="http://schemas.microsoft.com/office/powerpoint/2010/main" val="42766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36E5-191D-4ECA-9828-55B8EE2A23DA}"/>
              </a:ext>
            </a:extLst>
          </p:cNvPr>
          <p:cNvSpPr>
            <a:spLocks noGrp="1"/>
          </p:cNvSpPr>
          <p:nvPr>
            <p:ph type="title"/>
          </p:nvPr>
        </p:nvSpPr>
        <p:spPr/>
        <p:txBody>
          <a:bodyPr/>
          <a:lstStyle/>
          <a:p>
            <a:r>
              <a:rPr lang="en" dirty="0"/>
              <a:t>Tips to skilled negotiating</a:t>
            </a:r>
            <a:endParaRPr lang="en-US" dirty="0"/>
          </a:p>
        </p:txBody>
      </p:sp>
      <p:sp>
        <p:nvSpPr>
          <p:cNvPr id="3" name="Content Placeholder 2">
            <a:extLst>
              <a:ext uri="{FF2B5EF4-FFF2-40B4-BE49-F238E27FC236}">
                <a16:creationId xmlns:a16="http://schemas.microsoft.com/office/drawing/2014/main" id="{A6A46C0A-FBC0-458C-9EAE-A23A33FB5786}"/>
              </a:ext>
            </a:extLst>
          </p:cNvPr>
          <p:cNvSpPr>
            <a:spLocks noGrp="1"/>
          </p:cNvSpPr>
          <p:nvPr>
            <p:ph idx="1"/>
          </p:nvPr>
        </p:nvSpPr>
        <p:spPr/>
        <p:txBody>
          <a:bodyPr/>
          <a:lstStyle/>
          <a:p>
            <a:pPr marL="457200" lvl="0" indent="-342900" algn="l" rtl="0">
              <a:spcBef>
                <a:spcPts val="0"/>
              </a:spcBef>
              <a:spcAft>
                <a:spcPts val="0"/>
              </a:spcAft>
              <a:buSzPts val="1800"/>
              <a:buAutoNum type="arabicPeriod"/>
            </a:pPr>
            <a:r>
              <a:rPr lang="en-US" dirty="0"/>
              <a:t>Have a plan. Know what you want and why.</a:t>
            </a:r>
          </a:p>
          <a:p>
            <a:pPr marL="457200" lvl="0" indent="-342900" algn="l" rtl="0">
              <a:spcBef>
                <a:spcPts val="0"/>
              </a:spcBef>
              <a:spcAft>
                <a:spcPts val="0"/>
              </a:spcAft>
              <a:buSzPts val="1800"/>
              <a:buAutoNum type="arabicPeriod"/>
            </a:pPr>
            <a:r>
              <a:rPr lang="en-US" dirty="0"/>
              <a:t>Don’t just hear what the other party is saying, LISTEN.</a:t>
            </a:r>
          </a:p>
          <a:p>
            <a:pPr marL="457200" lvl="0" indent="-342900" algn="l" rtl="0">
              <a:spcBef>
                <a:spcPts val="0"/>
              </a:spcBef>
              <a:spcAft>
                <a:spcPts val="0"/>
              </a:spcAft>
              <a:buSzPts val="1800"/>
              <a:buAutoNum type="arabicPeriod"/>
            </a:pPr>
            <a:r>
              <a:rPr lang="en-US" dirty="0"/>
              <a:t>Know the other side. What’s in it for them? What do they want? Research, Research, RESEARCH</a:t>
            </a:r>
          </a:p>
          <a:p>
            <a:pPr marL="457200" lvl="0" indent="-342900" algn="l" rtl="0">
              <a:spcBef>
                <a:spcPts val="0"/>
              </a:spcBef>
              <a:spcAft>
                <a:spcPts val="0"/>
              </a:spcAft>
              <a:buSzPts val="1800"/>
              <a:buAutoNum type="arabicPeriod"/>
            </a:pPr>
            <a:r>
              <a:rPr lang="en-US" dirty="0"/>
              <a:t>Frame your negotiation around one or two key points. LEVERAGE</a:t>
            </a:r>
          </a:p>
          <a:p>
            <a:pPr marL="457200" lvl="0" indent="-342900" algn="l" rtl="0">
              <a:spcBef>
                <a:spcPts val="0"/>
              </a:spcBef>
              <a:spcAft>
                <a:spcPts val="0"/>
              </a:spcAft>
              <a:buSzPts val="1800"/>
              <a:buAutoNum type="arabicPeriod"/>
            </a:pPr>
            <a:r>
              <a:rPr lang="en-US" dirty="0"/>
              <a:t>Ask better questions, get better answers. </a:t>
            </a:r>
          </a:p>
          <a:p>
            <a:pPr marL="0" lvl="0" indent="0" algn="l" rtl="0">
              <a:spcBef>
                <a:spcPts val="1200"/>
              </a:spcBef>
              <a:spcAft>
                <a:spcPts val="0"/>
              </a:spcAft>
              <a:buNone/>
            </a:pPr>
            <a:endParaRPr lang="en-US" dirty="0"/>
          </a:p>
          <a:p>
            <a:pPr marL="0" lvl="0" indent="0" algn="l" rtl="0">
              <a:spcBef>
                <a:spcPts val="1200"/>
              </a:spcBef>
              <a:spcAft>
                <a:spcPts val="1200"/>
              </a:spcAft>
              <a:buNone/>
            </a:pPr>
            <a:endParaRPr lang="en-US" dirty="0"/>
          </a:p>
          <a:p>
            <a:endParaRPr lang="en-US" dirty="0"/>
          </a:p>
        </p:txBody>
      </p:sp>
    </p:spTree>
    <p:extLst>
      <p:ext uri="{BB962C8B-B14F-4D97-AF65-F5344CB8AC3E}">
        <p14:creationId xmlns:p14="http://schemas.microsoft.com/office/powerpoint/2010/main" val="101580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80BB2-C95A-4BE8-BF7F-9658B0499745}"/>
              </a:ext>
            </a:extLst>
          </p:cNvPr>
          <p:cNvSpPr>
            <a:spLocks noGrp="1"/>
          </p:cNvSpPr>
          <p:nvPr>
            <p:ph type="title"/>
          </p:nvPr>
        </p:nvSpPr>
        <p:spPr/>
        <p:txBody>
          <a:bodyPr/>
          <a:lstStyle/>
          <a:p>
            <a:r>
              <a:rPr lang="en" dirty="0"/>
              <a:t>Plan your approach,  Know your position</a:t>
            </a:r>
            <a:endParaRPr lang="en-US" dirty="0"/>
          </a:p>
        </p:txBody>
      </p:sp>
      <p:sp>
        <p:nvSpPr>
          <p:cNvPr id="3" name="Content Placeholder 2">
            <a:extLst>
              <a:ext uri="{FF2B5EF4-FFF2-40B4-BE49-F238E27FC236}">
                <a16:creationId xmlns:a16="http://schemas.microsoft.com/office/drawing/2014/main" id="{E7100ED6-1098-4BEF-A922-2BF9AFD89982}"/>
              </a:ext>
            </a:extLst>
          </p:cNvPr>
          <p:cNvSpPr>
            <a:spLocks noGrp="1"/>
          </p:cNvSpPr>
          <p:nvPr>
            <p:ph idx="1"/>
          </p:nvPr>
        </p:nvSpPr>
        <p:spPr/>
        <p:txBody>
          <a:bodyPr/>
          <a:lstStyle/>
          <a:p>
            <a:pPr marL="457200" lvl="0" indent="-342900" algn="l" rtl="0">
              <a:spcBef>
                <a:spcPts val="0"/>
              </a:spcBef>
              <a:spcAft>
                <a:spcPts val="0"/>
              </a:spcAft>
              <a:buSzPts val="1800"/>
              <a:buChar char="●"/>
            </a:pPr>
            <a:r>
              <a:rPr lang="en-US" dirty="0"/>
              <a:t>What is the negotiating style of the other side?</a:t>
            </a:r>
          </a:p>
          <a:p>
            <a:pPr marL="457200" lvl="0" indent="-342900" algn="l" rtl="0">
              <a:spcBef>
                <a:spcPts val="0"/>
              </a:spcBef>
              <a:spcAft>
                <a:spcPts val="0"/>
              </a:spcAft>
              <a:buSzPts val="1800"/>
              <a:buChar char="●"/>
            </a:pPr>
            <a:r>
              <a:rPr lang="en-US" dirty="0"/>
              <a:t>What are my interests? What are their interests?</a:t>
            </a:r>
          </a:p>
          <a:p>
            <a:pPr marL="457200" lvl="0" indent="-342900" algn="l" rtl="0">
              <a:spcBef>
                <a:spcPts val="0"/>
              </a:spcBef>
              <a:spcAft>
                <a:spcPts val="0"/>
              </a:spcAft>
              <a:buSzPts val="1800"/>
              <a:buChar char="●"/>
            </a:pPr>
            <a:r>
              <a:rPr lang="en-US" dirty="0"/>
              <a:t>What do I have that I can trade that is of lesser value to me and of higher value to the other party?</a:t>
            </a:r>
          </a:p>
          <a:p>
            <a:pPr marL="457200" lvl="0" indent="-342900" algn="l" rtl="0">
              <a:spcBef>
                <a:spcPts val="0"/>
              </a:spcBef>
              <a:spcAft>
                <a:spcPts val="0"/>
              </a:spcAft>
              <a:buSzPts val="1800"/>
              <a:buChar char="●"/>
            </a:pPr>
            <a:r>
              <a:rPr lang="en-US" dirty="0"/>
              <a:t>What is the very least that is considered acceptable?</a:t>
            </a:r>
          </a:p>
          <a:p>
            <a:pPr marL="457200" lvl="0" indent="-342900" algn="l" rtl="0">
              <a:spcBef>
                <a:spcPts val="0"/>
              </a:spcBef>
              <a:spcAft>
                <a:spcPts val="0"/>
              </a:spcAft>
              <a:buSzPts val="1800"/>
              <a:buChar char="●"/>
            </a:pPr>
            <a:r>
              <a:rPr lang="en-US" dirty="0"/>
              <a:t>What to do when no compromise is reached?</a:t>
            </a:r>
          </a:p>
          <a:p>
            <a:endParaRPr lang="en-US" dirty="0"/>
          </a:p>
        </p:txBody>
      </p:sp>
    </p:spTree>
    <p:extLst>
      <p:ext uri="{BB962C8B-B14F-4D97-AF65-F5344CB8AC3E}">
        <p14:creationId xmlns:p14="http://schemas.microsoft.com/office/powerpoint/2010/main" val="113041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6C790-701D-46EC-820A-C94498D2AABE}"/>
              </a:ext>
            </a:extLst>
          </p:cNvPr>
          <p:cNvSpPr>
            <a:spLocks noGrp="1"/>
          </p:cNvSpPr>
          <p:nvPr>
            <p:ph type="title"/>
          </p:nvPr>
        </p:nvSpPr>
        <p:spPr/>
        <p:txBody>
          <a:bodyPr>
            <a:noAutofit/>
          </a:bodyPr>
          <a:lstStyle/>
          <a:p>
            <a:r>
              <a:rPr lang="en" sz="2800" dirty="0"/>
              <a:t>A couple of reads to get your negotiation game leveled up</a:t>
            </a:r>
            <a:endParaRPr lang="en-US" sz="2800" dirty="0"/>
          </a:p>
        </p:txBody>
      </p:sp>
      <p:sp>
        <p:nvSpPr>
          <p:cNvPr id="3" name="Content Placeholder 2">
            <a:extLst>
              <a:ext uri="{FF2B5EF4-FFF2-40B4-BE49-F238E27FC236}">
                <a16:creationId xmlns:a16="http://schemas.microsoft.com/office/drawing/2014/main" id="{E7EC9122-1F57-4BFA-A337-C48A19B29AFD}"/>
              </a:ext>
            </a:extLst>
          </p:cNvPr>
          <p:cNvSpPr>
            <a:spLocks noGrp="1"/>
          </p:cNvSpPr>
          <p:nvPr>
            <p:ph idx="1"/>
          </p:nvPr>
        </p:nvSpPr>
        <p:spPr/>
        <p:txBody>
          <a:bodyPr/>
          <a:lstStyle/>
          <a:p>
            <a:pPr marL="342900" lvl="0" indent="-342900" algn="l" rtl="0">
              <a:spcBef>
                <a:spcPts val="0"/>
              </a:spcBef>
              <a:spcAft>
                <a:spcPts val="0"/>
              </a:spcAft>
              <a:buFont typeface="Arial" panose="020B0604020202020204" pitchFamily="34" charset="0"/>
              <a:buChar char="•"/>
            </a:pPr>
            <a:r>
              <a:rPr lang="en-US" dirty="0"/>
              <a:t>“Ask For More. 10 Questions to Negotiate Anything”, by Alexandra Carter</a:t>
            </a:r>
          </a:p>
          <a:p>
            <a:pPr marL="342900" lvl="0" indent="-342900" algn="l" rtl="0">
              <a:spcBef>
                <a:spcPts val="1200"/>
              </a:spcBef>
              <a:spcAft>
                <a:spcPts val="0"/>
              </a:spcAft>
              <a:buFont typeface="Arial" panose="020B0604020202020204" pitchFamily="34" charset="0"/>
              <a:buChar char="•"/>
            </a:pPr>
            <a:r>
              <a:rPr lang="en-US" dirty="0"/>
              <a:t>“Getting to Yes”, by Roger Fisher and William </a:t>
            </a:r>
            <a:r>
              <a:rPr lang="en-US" dirty="0" err="1"/>
              <a:t>Ury</a:t>
            </a:r>
            <a:endParaRPr lang="en-US" dirty="0"/>
          </a:p>
          <a:p>
            <a:pPr marL="342900" lvl="0" indent="-342900" algn="l" rtl="0">
              <a:spcBef>
                <a:spcPts val="1200"/>
              </a:spcBef>
              <a:spcAft>
                <a:spcPts val="0"/>
              </a:spcAft>
              <a:buFont typeface="Arial" panose="020B0604020202020204" pitchFamily="34" charset="0"/>
              <a:buChar char="•"/>
            </a:pPr>
            <a:r>
              <a:rPr lang="en-US" dirty="0"/>
              <a:t>“Crucial Conversations- Tools for talking when stakes are high” by K. Patterson, J. </a:t>
            </a:r>
            <a:r>
              <a:rPr lang="en-US" dirty="0" err="1"/>
              <a:t>Grenny</a:t>
            </a:r>
            <a:r>
              <a:rPr lang="en-US" dirty="0"/>
              <a:t>, R. McMillan, and A </a:t>
            </a:r>
            <a:r>
              <a:rPr lang="en-US" dirty="0" err="1"/>
              <a:t>Switzler</a:t>
            </a:r>
            <a:r>
              <a:rPr lang="en-US" dirty="0"/>
              <a:t> </a:t>
            </a:r>
          </a:p>
          <a:p>
            <a:pPr marL="0" lvl="0" indent="0" algn="l" rtl="0">
              <a:spcBef>
                <a:spcPts val="1200"/>
              </a:spcBef>
              <a:spcAft>
                <a:spcPts val="1200"/>
              </a:spcAft>
              <a:buNone/>
            </a:pPr>
            <a:endParaRPr lang="en-US" dirty="0"/>
          </a:p>
          <a:p>
            <a:endParaRPr lang="en-US" dirty="0"/>
          </a:p>
        </p:txBody>
      </p:sp>
    </p:spTree>
    <p:extLst>
      <p:ext uri="{BB962C8B-B14F-4D97-AF65-F5344CB8AC3E}">
        <p14:creationId xmlns:p14="http://schemas.microsoft.com/office/powerpoint/2010/main" val="3263492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Top 5 Mistakes in Negotiating</a:t>
            </a:r>
          </a:p>
        </p:txBody>
      </p:sp>
    </p:spTree>
    <p:extLst>
      <p:ext uri="{BB962C8B-B14F-4D97-AF65-F5344CB8AC3E}">
        <p14:creationId xmlns:p14="http://schemas.microsoft.com/office/powerpoint/2010/main" val="150408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D1BC3-835F-45ED-8C55-940CB8BF93F9}"/>
              </a:ext>
            </a:extLst>
          </p:cNvPr>
          <p:cNvSpPr>
            <a:spLocks noGrp="1"/>
          </p:cNvSpPr>
          <p:nvPr>
            <p:ph type="title"/>
          </p:nvPr>
        </p:nvSpPr>
        <p:spPr/>
        <p:txBody>
          <a:bodyPr/>
          <a:lstStyle/>
          <a:p>
            <a:r>
              <a:rPr lang="en-US" dirty="0"/>
              <a:t>Negotiating Mistakes</a:t>
            </a:r>
          </a:p>
        </p:txBody>
      </p:sp>
      <p:sp>
        <p:nvSpPr>
          <p:cNvPr id="3" name="Content Placeholder 2">
            <a:extLst>
              <a:ext uri="{FF2B5EF4-FFF2-40B4-BE49-F238E27FC236}">
                <a16:creationId xmlns:a16="http://schemas.microsoft.com/office/drawing/2014/main" id="{97ACC096-F870-4C91-AE28-A1F5581A7BCA}"/>
              </a:ext>
            </a:extLst>
          </p:cNvPr>
          <p:cNvSpPr>
            <a:spLocks noGrp="1"/>
          </p:cNvSpPr>
          <p:nvPr>
            <p:ph idx="1"/>
          </p:nvPr>
        </p:nvSpPr>
        <p:spPr>
          <a:xfrm>
            <a:off x="614524" y="1140311"/>
            <a:ext cx="8225865" cy="5088367"/>
          </a:xfrm>
        </p:spPr>
        <p:txBody>
          <a:bodyPr>
            <a:normAutofit fontScale="92500" lnSpcReduction="20000"/>
          </a:bodyPr>
          <a:lstStyle/>
          <a:p>
            <a:r>
              <a:rPr lang="en-US" sz="1800" dirty="0"/>
              <a:t>Mistake 1: You believe that the first/starting salary is not negotiable </a:t>
            </a:r>
          </a:p>
          <a:p>
            <a:pPr lvl="1"/>
            <a:r>
              <a:rPr lang="en-US" sz="1600" dirty="0"/>
              <a:t>12.5% W vs 52% M negotiate their salaries </a:t>
            </a:r>
          </a:p>
          <a:p>
            <a:pPr lvl="1"/>
            <a:r>
              <a:rPr lang="en-US" sz="1600" dirty="0"/>
              <a:t>Research the company and similar roles</a:t>
            </a:r>
          </a:p>
          <a:p>
            <a:pPr lvl="1"/>
            <a:r>
              <a:rPr lang="en-US" sz="1600" dirty="0"/>
              <a:t>Know your worth </a:t>
            </a:r>
          </a:p>
          <a:p>
            <a:pPr lvl="1"/>
            <a:r>
              <a:rPr lang="en-US" sz="1600" dirty="0"/>
              <a:t>Negotiate </a:t>
            </a:r>
          </a:p>
          <a:p>
            <a:r>
              <a:rPr lang="en-US" sz="1800" dirty="0"/>
              <a:t>Mistake 2: You settle for the first offer on the table</a:t>
            </a:r>
          </a:p>
          <a:p>
            <a:pPr lvl="1"/>
            <a:r>
              <a:rPr lang="en-US" sz="1600" dirty="0"/>
              <a:t>Don’t have to accept the first offer</a:t>
            </a:r>
          </a:p>
          <a:p>
            <a:pPr lvl="1"/>
            <a:r>
              <a:rPr lang="en-US" sz="1600" dirty="0"/>
              <a:t>Effective Negotiating is a learned skill and can be developed – practice like an interview </a:t>
            </a:r>
          </a:p>
          <a:p>
            <a:pPr lvl="1"/>
            <a:r>
              <a:rPr lang="en-US" sz="1600" dirty="0"/>
              <a:t>Counter with a number above your expectations – haggling with peddlers </a:t>
            </a:r>
          </a:p>
          <a:p>
            <a:r>
              <a:rPr lang="en-US" sz="1800" dirty="0"/>
              <a:t>Mistake 3: You wait for the “right time” to have a salary discussion </a:t>
            </a:r>
          </a:p>
          <a:p>
            <a:pPr lvl="1"/>
            <a:r>
              <a:rPr lang="en-US" sz="1600" dirty="0"/>
              <a:t>There is no “right time” – companies want to make money </a:t>
            </a:r>
          </a:p>
          <a:p>
            <a:pPr lvl="1"/>
            <a:r>
              <a:rPr lang="en-US" sz="1600" dirty="0"/>
              <a:t>Has your job profile changed, were you promised a raise, do you have more on your plate then initially discussed </a:t>
            </a:r>
          </a:p>
          <a:p>
            <a:r>
              <a:rPr lang="en-US" sz="1800" dirty="0"/>
              <a:t>Mistake 4: You cannot stand the occasional awkward silence </a:t>
            </a:r>
          </a:p>
          <a:p>
            <a:pPr lvl="1"/>
            <a:r>
              <a:rPr lang="en-US" sz="1600" dirty="0"/>
              <a:t>Learn to become comfortable </a:t>
            </a:r>
          </a:p>
          <a:p>
            <a:pPr lvl="1"/>
            <a:r>
              <a:rPr lang="en-US" sz="1600" dirty="0"/>
              <a:t>Use the time wisely- think about your next move against possible answers </a:t>
            </a:r>
          </a:p>
          <a:p>
            <a:pPr lvl="1"/>
            <a:r>
              <a:rPr lang="en-US" sz="1600" dirty="0"/>
              <a:t>Wait it out</a:t>
            </a:r>
          </a:p>
          <a:p>
            <a:r>
              <a:rPr lang="en-US" sz="1800" dirty="0"/>
              <a:t>Mistake 5: You share TMI with the person negotiating with you </a:t>
            </a:r>
          </a:p>
          <a:p>
            <a:pPr lvl="1"/>
            <a:r>
              <a:rPr lang="en-US" sz="1600" dirty="0"/>
              <a:t>Don’t give them the power- Poker Face </a:t>
            </a:r>
          </a:p>
          <a:p>
            <a:pPr lvl="1"/>
            <a:r>
              <a:rPr lang="en-US" sz="1600" dirty="0"/>
              <a:t>Only answer questions that are asked- keep the answers professional regardless of the relationship </a:t>
            </a:r>
          </a:p>
        </p:txBody>
      </p:sp>
    </p:spTree>
    <p:extLst>
      <p:ext uri="{BB962C8B-B14F-4D97-AF65-F5344CB8AC3E}">
        <p14:creationId xmlns:p14="http://schemas.microsoft.com/office/powerpoint/2010/main" val="479593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8EAD-D6F7-4C78-9854-659BA089C807}"/>
              </a:ext>
            </a:extLst>
          </p:cNvPr>
          <p:cNvSpPr>
            <a:spLocks noGrp="1"/>
          </p:cNvSpPr>
          <p:nvPr>
            <p:ph type="title"/>
          </p:nvPr>
        </p:nvSpPr>
        <p:spPr/>
        <p:txBody>
          <a:bodyPr/>
          <a:lstStyle/>
          <a:p>
            <a:r>
              <a:rPr lang="en-US" dirty="0"/>
              <a:t>Negotiating Mistakes Cont.</a:t>
            </a:r>
          </a:p>
        </p:txBody>
      </p:sp>
      <p:sp>
        <p:nvSpPr>
          <p:cNvPr id="3" name="Content Placeholder 2">
            <a:extLst>
              <a:ext uri="{FF2B5EF4-FFF2-40B4-BE49-F238E27FC236}">
                <a16:creationId xmlns:a16="http://schemas.microsoft.com/office/drawing/2014/main" id="{FE040406-1A03-4FE2-9A9D-6885C2C4EEA6}"/>
              </a:ext>
            </a:extLst>
          </p:cNvPr>
          <p:cNvSpPr>
            <a:spLocks noGrp="1"/>
          </p:cNvSpPr>
          <p:nvPr>
            <p:ph idx="1"/>
          </p:nvPr>
        </p:nvSpPr>
        <p:spPr>
          <a:xfrm>
            <a:off x="614524" y="1151069"/>
            <a:ext cx="8225865" cy="4808582"/>
          </a:xfrm>
        </p:spPr>
        <p:txBody>
          <a:bodyPr>
            <a:normAutofit fontScale="85000" lnSpcReduction="20000"/>
          </a:bodyPr>
          <a:lstStyle/>
          <a:p>
            <a:r>
              <a:rPr lang="en-US" dirty="0"/>
              <a:t>Mistake 6: Once you hear the number you wanted to hear, you forget about the perks and benefits</a:t>
            </a:r>
          </a:p>
          <a:p>
            <a:pPr lvl="1"/>
            <a:r>
              <a:rPr lang="en-US" dirty="0"/>
              <a:t> Not just about Salary </a:t>
            </a:r>
          </a:p>
          <a:p>
            <a:pPr lvl="1"/>
            <a:r>
              <a:rPr lang="en-US" dirty="0"/>
              <a:t>PTO, Stock, benefits, Flex schedules, </a:t>
            </a:r>
          </a:p>
          <a:p>
            <a:pPr lvl="1"/>
            <a:r>
              <a:rPr lang="en-US" dirty="0"/>
              <a:t>Know the negotiables </a:t>
            </a:r>
          </a:p>
          <a:p>
            <a:r>
              <a:rPr lang="en-US" dirty="0"/>
              <a:t>Mistake 7: You are afraid to say “No”</a:t>
            </a:r>
          </a:p>
          <a:p>
            <a:pPr lvl="1"/>
            <a:r>
              <a:rPr lang="en-US" dirty="0"/>
              <a:t>No- is not a bad thing, does not make you less of a team player, doesn’t have to be nasty or aggressive- or even emotional </a:t>
            </a:r>
          </a:p>
          <a:p>
            <a:pPr lvl="1"/>
            <a:r>
              <a:rPr lang="en-US" dirty="0"/>
              <a:t>Simply ask for an improved offer, or they will tell you why they can’t </a:t>
            </a:r>
          </a:p>
          <a:p>
            <a:pPr lvl="1"/>
            <a:endParaRPr lang="en-US" dirty="0"/>
          </a:p>
          <a:p>
            <a:pPr lvl="1"/>
            <a:r>
              <a:rPr lang="en-US" dirty="0"/>
              <a:t>99 years away from bridging the Pay gap, 2020 made the gap even bigger. </a:t>
            </a:r>
          </a:p>
          <a:p>
            <a:pPr lvl="1"/>
            <a:r>
              <a:rPr lang="en-US" dirty="0"/>
              <a:t>Know your worth!!!!!! </a:t>
            </a:r>
          </a:p>
          <a:p>
            <a:endParaRPr lang="en-US" dirty="0"/>
          </a:p>
          <a:p>
            <a:endParaRPr lang="en-US" dirty="0"/>
          </a:p>
          <a:p>
            <a:endParaRPr lang="en-US" dirty="0"/>
          </a:p>
          <a:p>
            <a:r>
              <a:rPr lang="en-US" dirty="0">
                <a:hlinkClick r:id="rId3"/>
              </a:rPr>
              <a:t>7 Mistakes Women Make While Negotiating Salaries (yahoo.com)</a:t>
            </a:r>
            <a:endParaRPr lang="en-US" dirty="0"/>
          </a:p>
          <a:p>
            <a:endParaRPr lang="en-US" dirty="0"/>
          </a:p>
        </p:txBody>
      </p:sp>
    </p:spTree>
    <p:extLst>
      <p:ext uri="{BB962C8B-B14F-4D97-AF65-F5344CB8AC3E}">
        <p14:creationId xmlns:p14="http://schemas.microsoft.com/office/powerpoint/2010/main" val="328528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16A0A4-7544-449B-8CE4-5C97F593CA6A}"/>
              </a:ext>
            </a:extLst>
          </p:cNvPr>
          <p:cNvSpPr>
            <a:spLocks noGrp="1"/>
          </p:cNvSpPr>
          <p:nvPr>
            <p:ph type="title"/>
          </p:nvPr>
        </p:nvSpPr>
        <p:spPr/>
        <p:txBody>
          <a:bodyPr>
            <a:normAutofit fontScale="90000"/>
          </a:bodyPr>
          <a:lstStyle/>
          <a:p>
            <a:r>
              <a:rPr lang="en-US" dirty="0"/>
              <a:t>Announcements </a:t>
            </a:r>
            <a:br>
              <a:rPr lang="en-US" dirty="0"/>
            </a:br>
            <a:endParaRPr lang="en-US" dirty="0"/>
          </a:p>
        </p:txBody>
      </p:sp>
      <p:sp>
        <p:nvSpPr>
          <p:cNvPr id="4" name="Content Placeholder 3">
            <a:extLst>
              <a:ext uri="{FF2B5EF4-FFF2-40B4-BE49-F238E27FC236}">
                <a16:creationId xmlns:a16="http://schemas.microsoft.com/office/drawing/2014/main" id="{4421284E-2B7C-427E-8C05-F53B50726247}"/>
              </a:ext>
            </a:extLst>
          </p:cNvPr>
          <p:cNvSpPr>
            <a:spLocks noGrp="1"/>
          </p:cNvSpPr>
          <p:nvPr>
            <p:ph idx="1"/>
          </p:nvPr>
        </p:nvSpPr>
        <p:spPr/>
        <p:txBody>
          <a:bodyPr>
            <a:normAutofit lnSpcReduction="10000"/>
          </a:bodyPr>
          <a:lstStyle/>
          <a:p>
            <a:pPr marL="347663" indent="-342900" rtl="0" fontAlgn="base">
              <a:spcBef>
                <a:spcPts val="0"/>
              </a:spcBef>
              <a:spcAft>
                <a:spcPts val="0"/>
              </a:spcAft>
              <a:buFont typeface="Arial" panose="020B0604020202020204" pitchFamily="34" charset="0"/>
              <a:buChar char="•"/>
            </a:pPr>
            <a:r>
              <a:rPr lang="en-US" sz="2400" b="0" i="0" u="none" strike="noStrike" dirty="0">
                <a:solidFill>
                  <a:srgbClr val="575072"/>
                </a:solidFill>
                <a:effectLst/>
                <a:latin typeface="Arial" panose="020B0604020202020204" pitchFamily="34" charset="0"/>
              </a:rPr>
              <a:t>We need your help on a committee! Please fill out our </a:t>
            </a:r>
            <a:r>
              <a:rPr lang="en-US" sz="2400" b="0" i="0" u="sng" strike="noStrike" dirty="0">
                <a:solidFill>
                  <a:srgbClr val="575171"/>
                </a:solidFill>
                <a:effectLst/>
                <a:latin typeface="Arial" panose="020B0604020202020204" pitchFamily="34" charset="0"/>
                <a:hlinkClick r:id="rId3"/>
              </a:rPr>
              <a:t>Committee Interest Survey</a:t>
            </a:r>
            <a:endParaRPr lang="en-US" sz="2400" b="0" i="0" u="sng" strike="noStrike" dirty="0">
              <a:solidFill>
                <a:srgbClr val="575171"/>
              </a:solidFill>
              <a:effectLst/>
              <a:latin typeface="Arial" panose="020B0604020202020204" pitchFamily="34" charset="0"/>
            </a:endParaRPr>
          </a:p>
          <a:p>
            <a:pPr marL="347663" indent="-342900" rtl="0" fontAlgn="base">
              <a:spcBef>
                <a:spcPts val="0"/>
              </a:spcBef>
              <a:spcAft>
                <a:spcPts val="0"/>
              </a:spcAft>
              <a:buFont typeface="Arial" panose="020B0604020202020204" pitchFamily="34" charset="0"/>
              <a:buChar char="•"/>
            </a:pPr>
            <a:endParaRPr lang="en-US" sz="2400" b="0" i="0" u="none" strike="noStrike" dirty="0">
              <a:solidFill>
                <a:srgbClr val="575072"/>
              </a:solidFill>
              <a:effectLst/>
              <a:latin typeface="Arial" panose="020B0604020202020204" pitchFamily="34" charset="0"/>
            </a:endParaRPr>
          </a:p>
          <a:p>
            <a:pPr marL="347663" indent="-342900" rtl="0" fontAlgn="base">
              <a:spcBef>
                <a:spcPts val="0"/>
              </a:spcBef>
              <a:spcAft>
                <a:spcPts val="0"/>
              </a:spcAft>
              <a:buFont typeface="Arial" panose="020B0604020202020204" pitchFamily="34" charset="0"/>
              <a:buChar char="•"/>
            </a:pPr>
            <a:r>
              <a:rPr lang="en-US" sz="2400" b="0" i="0" u="none" strike="noStrike" dirty="0">
                <a:solidFill>
                  <a:srgbClr val="575072"/>
                </a:solidFill>
                <a:effectLst/>
                <a:latin typeface="Arial" panose="020B0604020202020204" pitchFamily="34" charset="0"/>
              </a:rPr>
              <a:t>WE21 Registration Open! Fill out our </a:t>
            </a:r>
            <a:r>
              <a:rPr lang="en-US" sz="2400" b="0" i="0" u="sng" strike="noStrike" dirty="0">
                <a:solidFill>
                  <a:srgbClr val="575171"/>
                </a:solidFill>
                <a:effectLst/>
                <a:latin typeface="Arial" panose="020B0604020202020204" pitchFamily="34" charset="0"/>
                <a:hlinkClick r:id="rId4"/>
              </a:rPr>
              <a:t>Conference Coordination Survey</a:t>
            </a:r>
            <a:r>
              <a:rPr lang="en-US" sz="2400" b="0" i="0" u="none" strike="noStrike" dirty="0">
                <a:solidFill>
                  <a:srgbClr val="575072"/>
                </a:solidFill>
                <a:effectLst/>
                <a:latin typeface="Arial" panose="020B0604020202020204" pitchFamily="34" charset="0"/>
              </a:rPr>
              <a:t> to stay connected with Dallas SWE</a:t>
            </a:r>
          </a:p>
          <a:p>
            <a:pPr marL="347663" indent="-342900" rtl="0" fontAlgn="base">
              <a:spcBef>
                <a:spcPts val="0"/>
              </a:spcBef>
              <a:spcAft>
                <a:spcPts val="0"/>
              </a:spcAft>
              <a:buFont typeface="Arial" panose="020B0604020202020204" pitchFamily="34" charset="0"/>
              <a:buChar char="•"/>
            </a:pPr>
            <a:endParaRPr lang="en-US" sz="2400" b="0" i="0" u="none" strike="noStrike" dirty="0">
              <a:solidFill>
                <a:srgbClr val="575072"/>
              </a:solidFill>
              <a:effectLst/>
              <a:latin typeface="Arial" panose="020B0604020202020204" pitchFamily="34" charset="0"/>
            </a:endParaRPr>
          </a:p>
          <a:p>
            <a:pPr marL="347663" indent="-342900" rtl="0" fontAlgn="base">
              <a:spcBef>
                <a:spcPts val="0"/>
              </a:spcBef>
              <a:spcAft>
                <a:spcPts val="0"/>
              </a:spcAft>
              <a:buFont typeface="Arial" panose="020B0604020202020204" pitchFamily="34" charset="0"/>
              <a:buChar char="•"/>
            </a:pPr>
            <a:r>
              <a:rPr lang="en-US" sz="2400" b="0" i="0" u="none" strike="noStrike" dirty="0">
                <a:solidFill>
                  <a:srgbClr val="575072"/>
                </a:solidFill>
                <a:effectLst/>
                <a:latin typeface="Arial" panose="020B0604020202020204" pitchFamily="34" charset="0"/>
              </a:rPr>
              <a:t>Don’t forget to renew your SWE Membership</a:t>
            </a:r>
          </a:p>
          <a:p>
            <a:pPr marL="347663" indent="-342900" rtl="0" fontAlgn="base">
              <a:spcBef>
                <a:spcPts val="0"/>
              </a:spcBef>
              <a:spcAft>
                <a:spcPts val="0"/>
              </a:spcAft>
              <a:buFont typeface="Arial" panose="020B0604020202020204" pitchFamily="34" charset="0"/>
              <a:buChar char="•"/>
            </a:pPr>
            <a:endParaRPr lang="en-US" sz="2400" b="0" i="0" u="none" strike="noStrike" dirty="0">
              <a:solidFill>
                <a:srgbClr val="575072"/>
              </a:solidFill>
              <a:effectLst/>
              <a:latin typeface="Arial" panose="020B0604020202020204" pitchFamily="34" charset="0"/>
            </a:endParaRPr>
          </a:p>
          <a:p>
            <a:pPr marL="347663" indent="-342900" rtl="0" fontAlgn="base">
              <a:spcBef>
                <a:spcPts val="0"/>
              </a:spcBef>
              <a:spcAft>
                <a:spcPts val="0"/>
              </a:spcAft>
              <a:buFont typeface="Arial" panose="020B0604020202020204" pitchFamily="34" charset="0"/>
              <a:buChar char="•"/>
            </a:pPr>
            <a:r>
              <a:rPr lang="en-US" sz="2400" b="0" i="0" u="none" strike="noStrike" dirty="0">
                <a:solidFill>
                  <a:srgbClr val="575072"/>
                </a:solidFill>
                <a:effectLst/>
                <a:latin typeface="Arial" panose="020B0604020202020204" pitchFamily="34" charset="0"/>
              </a:rPr>
              <a:t>North Texas Giving Day is coming up: Sept 23!</a:t>
            </a:r>
          </a:p>
          <a:p>
            <a:pPr marL="566738" lvl="1" indent="-342900" fontAlgn="base">
              <a:spcBef>
                <a:spcPts val="0"/>
              </a:spcBef>
              <a:buFont typeface="Arial" panose="020B0604020202020204" pitchFamily="34" charset="0"/>
              <a:buChar char="•"/>
            </a:pPr>
            <a:r>
              <a:rPr lang="en-US" b="0" i="0" u="none" strike="noStrike" dirty="0">
                <a:solidFill>
                  <a:srgbClr val="575072"/>
                </a:solidFill>
                <a:effectLst/>
                <a:latin typeface="Arial" panose="020B0604020202020204" pitchFamily="34" charset="0"/>
              </a:rPr>
              <a:t>We’re looking for someone to Chair Dallas SWE’s efforts</a:t>
            </a:r>
          </a:p>
          <a:p>
            <a:pPr lvl="1" indent="0" fontAlgn="base">
              <a:spcBef>
                <a:spcPts val="0"/>
              </a:spcBef>
              <a:buNone/>
            </a:pPr>
            <a:endParaRPr lang="en-US" b="0" i="0" u="none" strike="noStrike" dirty="0">
              <a:solidFill>
                <a:srgbClr val="575072"/>
              </a:solidFill>
              <a:effectLst/>
              <a:latin typeface="Arial" panose="020B0604020202020204" pitchFamily="34" charset="0"/>
            </a:endParaRPr>
          </a:p>
          <a:p>
            <a:pPr marL="347663" indent="-342900">
              <a:buFont typeface="Arial" panose="020B0604020202020204" pitchFamily="34" charset="0"/>
              <a:buChar char="•"/>
            </a:pPr>
            <a:r>
              <a:rPr lang="en-US" sz="2400" b="0" i="0" u="sng" strike="noStrike" dirty="0">
                <a:solidFill>
                  <a:srgbClr val="575171"/>
                </a:solidFill>
                <a:effectLst/>
                <a:latin typeface="Arial" panose="020B0604020202020204" pitchFamily="34" charset="0"/>
                <a:hlinkClick r:id="rId5"/>
              </a:rPr>
              <a:t>Join our Slack</a:t>
            </a:r>
            <a:r>
              <a:rPr lang="en-US" sz="2400" b="0" i="0" u="none" strike="noStrike" dirty="0">
                <a:solidFill>
                  <a:srgbClr val="575072"/>
                </a:solidFill>
                <a:effectLst/>
                <a:latin typeface="Arial" panose="020B0604020202020204" pitchFamily="34" charset="0"/>
              </a:rPr>
              <a:t>!</a:t>
            </a:r>
            <a:endParaRPr lang="en-US" dirty="0"/>
          </a:p>
        </p:txBody>
      </p:sp>
      <p:sp>
        <p:nvSpPr>
          <p:cNvPr id="5" name="Text Placeholder 4">
            <a:extLst>
              <a:ext uri="{FF2B5EF4-FFF2-40B4-BE49-F238E27FC236}">
                <a16:creationId xmlns:a16="http://schemas.microsoft.com/office/drawing/2014/main" id="{734795A1-806A-475F-9D83-07C21952D21F}"/>
              </a:ext>
            </a:extLst>
          </p:cNvPr>
          <p:cNvSpPr>
            <a:spLocks noGrp="1"/>
          </p:cNvSpPr>
          <p:nvPr>
            <p:ph type="body" sz="quarter" idx="10"/>
          </p:nvPr>
        </p:nvSpPr>
        <p:spPr/>
        <p:txBody>
          <a:bodyPr/>
          <a:lstStyle/>
          <a:p>
            <a:r>
              <a:rPr lang="en-US" dirty="0"/>
              <a:t>Thank you Panelists Kaley, </a:t>
            </a:r>
            <a:r>
              <a:rPr lang="en-US" dirty="0" err="1"/>
              <a:t>Terriekka</a:t>
            </a:r>
            <a:r>
              <a:rPr lang="en-US" dirty="0"/>
              <a:t>, and Rana!</a:t>
            </a:r>
          </a:p>
        </p:txBody>
      </p:sp>
    </p:spTree>
    <p:extLst>
      <p:ext uri="{BB962C8B-B14F-4D97-AF65-F5344CB8AC3E}">
        <p14:creationId xmlns:p14="http://schemas.microsoft.com/office/powerpoint/2010/main" val="415419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for the camera&#10;&#10;Description automatically generated with low confidence">
            <a:extLst>
              <a:ext uri="{FF2B5EF4-FFF2-40B4-BE49-F238E27FC236}">
                <a16:creationId xmlns:a16="http://schemas.microsoft.com/office/drawing/2014/main" id="{8CB588EE-D5C7-4251-BBAD-C5986BEA831F}"/>
              </a:ext>
            </a:extLst>
          </p:cNvPr>
          <p:cNvPicPr>
            <a:picLocks noChangeAspect="1"/>
          </p:cNvPicPr>
          <p:nvPr/>
        </p:nvPicPr>
        <p:blipFill>
          <a:blip r:embed="rId3"/>
          <a:stretch>
            <a:fillRect/>
          </a:stretch>
        </p:blipFill>
        <p:spPr>
          <a:xfrm>
            <a:off x="3607249" y="1018843"/>
            <a:ext cx="2128802" cy="3190710"/>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9FE08BB6-592C-4CE0-8781-7869B3B55A1C}"/>
              </a:ext>
            </a:extLst>
          </p:cNvPr>
          <p:cNvPicPr>
            <a:picLocks noChangeAspect="1"/>
          </p:cNvPicPr>
          <p:nvPr/>
        </p:nvPicPr>
        <p:blipFill>
          <a:blip r:embed="rId4"/>
          <a:stretch>
            <a:fillRect/>
          </a:stretch>
        </p:blipFill>
        <p:spPr>
          <a:xfrm>
            <a:off x="6422922" y="1018843"/>
            <a:ext cx="2450344" cy="3190710"/>
          </a:xfrm>
          <a:prstGeom prst="rect">
            <a:avLst/>
          </a:prstGeom>
        </p:spPr>
      </p:pic>
      <p:pic>
        <p:nvPicPr>
          <p:cNvPr id="9" name="Picture 8" descr="A person smiling for the camera&#10;&#10;Description automatically generated with low confidence">
            <a:extLst>
              <a:ext uri="{FF2B5EF4-FFF2-40B4-BE49-F238E27FC236}">
                <a16:creationId xmlns:a16="http://schemas.microsoft.com/office/drawing/2014/main" id="{DD852A60-411F-4D6E-98A2-4427DF4086EB}"/>
              </a:ext>
            </a:extLst>
          </p:cNvPr>
          <p:cNvPicPr>
            <a:picLocks noChangeAspect="1"/>
          </p:cNvPicPr>
          <p:nvPr/>
        </p:nvPicPr>
        <p:blipFill>
          <a:blip r:embed="rId5"/>
          <a:stretch>
            <a:fillRect/>
          </a:stretch>
        </p:blipFill>
        <p:spPr>
          <a:xfrm>
            <a:off x="791577" y="1018843"/>
            <a:ext cx="2128802" cy="3190710"/>
          </a:xfrm>
          <a:prstGeom prst="rect">
            <a:avLst/>
          </a:prstGeom>
        </p:spPr>
      </p:pic>
      <p:sp>
        <p:nvSpPr>
          <p:cNvPr id="10" name="Title 9">
            <a:extLst>
              <a:ext uri="{FF2B5EF4-FFF2-40B4-BE49-F238E27FC236}">
                <a16:creationId xmlns:a16="http://schemas.microsoft.com/office/drawing/2014/main" id="{C2831690-1E19-4A6D-9F4E-5C36ED157EE9}"/>
              </a:ext>
            </a:extLst>
          </p:cNvPr>
          <p:cNvSpPr>
            <a:spLocks noGrp="1"/>
          </p:cNvSpPr>
          <p:nvPr>
            <p:ph type="title"/>
          </p:nvPr>
        </p:nvSpPr>
        <p:spPr/>
        <p:txBody>
          <a:bodyPr/>
          <a:lstStyle/>
          <a:p>
            <a:r>
              <a:rPr lang="en-US" dirty="0"/>
              <a:t>Meet the Panelists</a:t>
            </a:r>
          </a:p>
        </p:txBody>
      </p:sp>
      <p:sp>
        <p:nvSpPr>
          <p:cNvPr id="12" name="TextBox 11">
            <a:extLst>
              <a:ext uri="{FF2B5EF4-FFF2-40B4-BE49-F238E27FC236}">
                <a16:creationId xmlns:a16="http://schemas.microsoft.com/office/drawing/2014/main" id="{AF89270F-AC40-440D-938C-D67EFD48C854}"/>
              </a:ext>
            </a:extLst>
          </p:cNvPr>
          <p:cNvSpPr txBox="1"/>
          <p:nvPr/>
        </p:nvSpPr>
        <p:spPr>
          <a:xfrm>
            <a:off x="784986" y="4362165"/>
            <a:ext cx="2569136" cy="523220"/>
          </a:xfrm>
          <a:prstGeom prst="rect">
            <a:avLst/>
          </a:prstGeom>
          <a:noFill/>
        </p:spPr>
        <p:txBody>
          <a:bodyPr wrap="square">
            <a:spAutoFit/>
          </a:bodyPr>
          <a:lstStyle/>
          <a:p>
            <a:pPr algn="ctr"/>
            <a:r>
              <a:rPr lang="en-US" sz="1400" b="1" i="0" dirty="0">
                <a:solidFill>
                  <a:srgbClr val="474064"/>
                </a:solidFill>
                <a:effectLst/>
                <a:latin typeface="Arial" panose="020B0604020202020204" pitchFamily="34" charset="0"/>
              </a:rPr>
              <a:t>Senior Consultant for ProcureAbility</a:t>
            </a:r>
            <a:endParaRPr lang="en-US" sz="1400" b="1" dirty="0">
              <a:solidFill>
                <a:srgbClr val="474064"/>
              </a:solidFill>
            </a:endParaRPr>
          </a:p>
        </p:txBody>
      </p:sp>
      <p:sp>
        <p:nvSpPr>
          <p:cNvPr id="13" name="TextBox 12">
            <a:extLst>
              <a:ext uri="{FF2B5EF4-FFF2-40B4-BE49-F238E27FC236}">
                <a16:creationId xmlns:a16="http://schemas.microsoft.com/office/drawing/2014/main" id="{D7E67A44-48AD-4375-9153-F8D101BEB7E5}"/>
              </a:ext>
            </a:extLst>
          </p:cNvPr>
          <p:cNvSpPr txBox="1"/>
          <p:nvPr/>
        </p:nvSpPr>
        <p:spPr>
          <a:xfrm>
            <a:off x="3387082" y="4383760"/>
            <a:ext cx="2569136" cy="738664"/>
          </a:xfrm>
          <a:prstGeom prst="rect">
            <a:avLst/>
          </a:prstGeom>
          <a:noFill/>
        </p:spPr>
        <p:txBody>
          <a:bodyPr wrap="square">
            <a:spAutoFit/>
          </a:bodyPr>
          <a:lstStyle/>
          <a:p>
            <a:pPr algn="ctr"/>
            <a:r>
              <a:rPr lang="en-US" sz="1400" b="1" i="0" dirty="0">
                <a:solidFill>
                  <a:srgbClr val="474064"/>
                </a:solidFill>
                <a:effectLst/>
                <a:latin typeface="Arial" panose="020B0604020202020204" pitchFamily="34" charset="0"/>
              </a:rPr>
              <a:t>President and CEO of Perceptive Engineering and Construction Services</a:t>
            </a:r>
            <a:endParaRPr lang="en-US" sz="1400" b="1" dirty="0">
              <a:solidFill>
                <a:srgbClr val="474064"/>
              </a:solidFill>
            </a:endParaRPr>
          </a:p>
        </p:txBody>
      </p:sp>
      <p:sp>
        <p:nvSpPr>
          <p:cNvPr id="14" name="TextBox 13">
            <a:extLst>
              <a:ext uri="{FF2B5EF4-FFF2-40B4-BE49-F238E27FC236}">
                <a16:creationId xmlns:a16="http://schemas.microsoft.com/office/drawing/2014/main" id="{D11EC1D9-C095-4478-BF36-8399D9FC5D62}"/>
              </a:ext>
            </a:extLst>
          </p:cNvPr>
          <p:cNvSpPr txBox="1"/>
          <p:nvPr/>
        </p:nvSpPr>
        <p:spPr>
          <a:xfrm>
            <a:off x="6363526" y="4383760"/>
            <a:ext cx="2569136" cy="738664"/>
          </a:xfrm>
          <a:prstGeom prst="rect">
            <a:avLst/>
          </a:prstGeom>
          <a:noFill/>
        </p:spPr>
        <p:txBody>
          <a:bodyPr wrap="square">
            <a:spAutoFit/>
          </a:bodyPr>
          <a:lstStyle/>
          <a:p>
            <a:pPr algn="ctr"/>
            <a:r>
              <a:rPr lang="en-US" sz="1400" b="1" i="0" dirty="0">
                <a:solidFill>
                  <a:srgbClr val="474064"/>
                </a:solidFill>
                <a:effectLst/>
                <a:latin typeface="Arial" panose="020B0604020202020204" pitchFamily="34" charset="0"/>
              </a:rPr>
              <a:t>Female Diversity Program Manager for Raytheon Technologies</a:t>
            </a:r>
            <a:endParaRPr lang="en-US" sz="1400" b="1" dirty="0">
              <a:solidFill>
                <a:srgbClr val="474064"/>
              </a:solidFill>
            </a:endParaRPr>
          </a:p>
        </p:txBody>
      </p:sp>
    </p:spTree>
    <p:extLst>
      <p:ext uri="{BB962C8B-B14F-4D97-AF65-F5344CB8AC3E}">
        <p14:creationId xmlns:p14="http://schemas.microsoft.com/office/powerpoint/2010/main" val="227013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7FA0-C649-47FD-832E-B49C94804B8E}"/>
              </a:ext>
            </a:extLst>
          </p:cNvPr>
          <p:cNvSpPr>
            <a:spLocks noGrp="1"/>
          </p:cNvSpPr>
          <p:nvPr>
            <p:ph type="title"/>
          </p:nvPr>
        </p:nvSpPr>
        <p:spPr/>
        <p:txBody>
          <a:bodyPr/>
          <a:lstStyle/>
          <a:p>
            <a:r>
              <a:rPr lang="en-US" dirty="0"/>
              <a:t>Why Negotiate? </a:t>
            </a:r>
          </a:p>
        </p:txBody>
      </p:sp>
    </p:spTree>
    <p:extLst>
      <p:ext uri="{BB962C8B-B14F-4D97-AF65-F5344CB8AC3E}">
        <p14:creationId xmlns:p14="http://schemas.microsoft.com/office/powerpoint/2010/main" val="334724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Why Should Women Negotiate?</a:t>
            </a:r>
          </a:p>
        </p:txBody>
      </p:sp>
      <p:grpSp>
        <p:nvGrpSpPr>
          <p:cNvPr id="50" name="Group 49">
            <a:extLst>
              <a:ext uri="{FF2B5EF4-FFF2-40B4-BE49-F238E27FC236}">
                <a16:creationId xmlns:a16="http://schemas.microsoft.com/office/drawing/2014/main" id="{1364DB70-8884-435B-8F40-2CDE11EA7808}"/>
              </a:ext>
            </a:extLst>
          </p:cNvPr>
          <p:cNvGrpSpPr/>
          <p:nvPr/>
        </p:nvGrpSpPr>
        <p:grpSpPr>
          <a:xfrm>
            <a:off x="683492" y="866327"/>
            <a:ext cx="3888508" cy="1739232"/>
            <a:chOff x="646122" y="949870"/>
            <a:chExt cx="3888508" cy="1739232"/>
          </a:xfrm>
        </p:grpSpPr>
        <p:pic>
          <p:nvPicPr>
            <p:cNvPr id="31" name="Graphic 30" descr="Man with solid fill">
              <a:extLst>
                <a:ext uri="{FF2B5EF4-FFF2-40B4-BE49-F238E27FC236}">
                  <a16:creationId xmlns:a16="http://schemas.microsoft.com/office/drawing/2014/main" id="{20A6588C-9EF1-4B51-B699-2D69285BEF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6122" y="956727"/>
              <a:ext cx="1193895" cy="1193895"/>
            </a:xfrm>
            <a:prstGeom prst="rect">
              <a:avLst/>
            </a:prstGeom>
          </p:spPr>
        </p:pic>
        <p:pic>
          <p:nvPicPr>
            <p:cNvPr id="14" name="Graphic 13" descr="Woman with solid fill">
              <a:extLst>
                <a:ext uri="{FF2B5EF4-FFF2-40B4-BE49-F238E27FC236}">
                  <a16:creationId xmlns:a16="http://schemas.microsoft.com/office/drawing/2014/main" id="{58956459-4B34-47BE-A90A-D8829F266AE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62512" y="954742"/>
              <a:ext cx="1197864" cy="1197864"/>
            </a:xfrm>
            <a:prstGeom prst="rect">
              <a:avLst/>
            </a:prstGeom>
          </p:spPr>
        </p:pic>
        <p:grpSp>
          <p:nvGrpSpPr>
            <p:cNvPr id="21" name="Group 20">
              <a:extLst>
                <a:ext uri="{FF2B5EF4-FFF2-40B4-BE49-F238E27FC236}">
                  <a16:creationId xmlns:a16="http://schemas.microsoft.com/office/drawing/2014/main" id="{102CF334-3BCD-4872-9628-639A830A839C}"/>
                </a:ext>
              </a:extLst>
            </p:cNvPr>
            <p:cNvGrpSpPr/>
            <p:nvPr/>
          </p:nvGrpSpPr>
          <p:grpSpPr>
            <a:xfrm>
              <a:off x="1064131" y="949870"/>
              <a:ext cx="1640312" cy="1739232"/>
              <a:chOff x="917608" y="1291404"/>
              <a:chExt cx="1640312" cy="1959055"/>
            </a:xfrm>
          </p:grpSpPr>
          <p:graphicFrame>
            <p:nvGraphicFramePr>
              <p:cNvPr id="22" name="Chart 21">
                <a:extLst>
                  <a:ext uri="{FF2B5EF4-FFF2-40B4-BE49-F238E27FC236}">
                    <a16:creationId xmlns:a16="http://schemas.microsoft.com/office/drawing/2014/main" id="{F1397A2C-0E49-431B-B800-9EDB7934E612}"/>
                  </a:ext>
                </a:extLst>
              </p:cNvPr>
              <p:cNvGraphicFramePr>
                <a:graphicFrameLocks/>
              </p:cNvGraphicFramePr>
              <p:nvPr>
                <p:custDataLst>
                  <p:tags r:id="rId5"/>
                </p:custDataLst>
                <p:extLst>
                  <p:ext uri="{D42A27DB-BD31-4B8C-83A1-F6EECF244321}">
                    <p14:modId xmlns:p14="http://schemas.microsoft.com/office/powerpoint/2010/main" val="1068059920"/>
                  </p:ext>
                </p:extLst>
              </p:nvPr>
            </p:nvGraphicFramePr>
            <p:xfrm>
              <a:off x="917608" y="1613682"/>
              <a:ext cx="1640312" cy="1636777"/>
            </p:xfrm>
            <a:graphic>
              <a:graphicData uri="http://schemas.openxmlformats.org/drawingml/2006/chart">
                <c:chart xmlns:c="http://schemas.openxmlformats.org/drawingml/2006/chart" xmlns:r="http://schemas.openxmlformats.org/officeDocument/2006/relationships" r:id="rId12"/>
              </a:graphicData>
            </a:graphic>
          </p:graphicFrame>
          <p:sp>
            <p:nvSpPr>
              <p:cNvPr id="23" name="TextBox 22">
                <a:extLst>
                  <a:ext uri="{FF2B5EF4-FFF2-40B4-BE49-F238E27FC236}">
                    <a16:creationId xmlns:a16="http://schemas.microsoft.com/office/drawing/2014/main" id="{5EEBF119-9147-4E23-B1DC-9C4AF12131EF}"/>
                  </a:ext>
                </a:extLst>
              </p:cNvPr>
              <p:cNvSpPr txBox="1"/>
              <p:nvPr/>
            </p:nvSpPr>
            <p:spPr>
              <a:xfrm>
                <a:off x="1220217" y="1291404"/>
                <a:ext cx="1035094" cy="450680"/>
              </a:xfrm>
              <a:prstGeom prst="rect">
                <a:avLst/>
              </a:prstGeom>
              <a:noFill/>
            </p:spPr>
            <p:txBody>
              <a:bodyPr wrap="square" rtlCol="0">
                <a:spAutoFit/>
              </a:bodyPr>
              <a:lstStyle/>
              <a:p>
                <a:pPr algn="ctr"/>
                <a:r>
                  <a:rPr lang="en-US" sz="2000" dirty="0"/>
                  <a:t>All Men</a:t>
                </a:r>
              </a:p>
            </p:txBody>
          </p:sp>
          <p:sp>
            <p:nvSpPr>
              <p:cNvPr id="24" name="TextBox 23">
                <a:extLst>
                  <a:ext uri="{FF2B5EF4-FFF2-40B4-BE49-F238E27FC236}">
                    <a16:creationId xmlns:a16="http://schemas.microsoft.com/office/drawing/2014/main" id="{77CB8EDF-0341-41FE-AEC4-04E1B3749ED4}"/>
                  </a:ext>
                </a:extLst>
              </p:cNvPr>
              <p:cNvSpPr txBox="1"/>
              <p:nvPr/>
            </p:nvSpPr>
            <p:spPr>
              <a:xfrm>
                <a:off x="1370294" y="2232016"/>
                <a:ext cx="734940" cy="450680"/>
              </a:xfrm>
              <a:prstGeom prst="rect">
                <a:avLst/>
              </a:prstGeom>
              <a:noFill/>
            </p:spPr>
            <p:txBody>
              <a:bodyPr wrap="square" rtlCol="0">
                <a:spAutoFit/>
              </a:bodyPr>
              <a:lstStyle/>
              <a:p>
                <a:pPr algn="ctr"/>
                <a:r>
                  <a:rPr lang="en-US" sz="2000" dirty="0"/>
                  <a:t>-</a:t>
                </a:r>
              </a:p>
            </p:txBody>
          </p:sp>
        </p:grpSp>
        <p:grpSp>
          <p:nvGrpSpPr>
            <p:cNvPr id="25" name="Group 24">
              <a:extLst>
                <a:ext uri="{FF2B5EF4-FFF2-40B4-BE49-F238E27FC236}">
                  <a16:creationId xmlns:a16="http://schemas.microsoft.com/office/drawing/2014/main" id="{05D8D517-18F2-4580-B037-F83CFBA64234}"/>
                </a:ext>
              </a:extLst>
            </p:cNvPr>
            <p:cNvGrpSpPr/>
            <p:nvPr/>
          </p:nvGrpSpPr>
          <p:grpSpPr>
            <a:xfrm>
              <a:off x="2894318" y="949870"/>
              <a:ext cx="1640312" cy="1739232"/>
              <a:chOff x="3030840" y="1291404"/>
              <a:chExt cx="1640312" cy="1959055"/>
            </a:xfrm>
          </p:grpSpPr>
          <p:graphicFrame>
            <p:nvGraphicFramePr>
              <p:cNvPr id="26" name="Chart 25">
                <a:extLst>
                  <a:ext uri="{FF2B5EF4-FFF2-40B4-BE49-F238E27FC236}">
                    <a16:creationId xmlns:a16="http://schemas.microsoft.com/office/drawing/2014/main" id="{7617D030-19E8-4636-AAC3-90843636B2DF}"/>
                  </a:ext>
                </a:extLst>
              </p:cNvPr>
              <p:cNvGraphicFramePr>
                <a:graphicFrameLocks/>
              </p:cNvGraphicFramePr>
              <p:nvPr>
                <p:custDataLst>
                  <p:tags r:id="rId4"/>
                </p:custDataLst>
                <p:extLst>
                  <p:ext uri="{D42A27DB-BD31-4B8C-83A1-F6EECF244321}">
                    <p14:modId xmlns:p14="http://schemas.microsoft.com/office/powerpoint/2010/main" val="1716170392"/>
                  </p:ext>
                </p:extLst>
              </p:nvPr>
            </p:nvGraphicFramePr>
            <p:xfrm>
              <a:off x="3030840" y="1613682"/>
              <a:ext cx="1640312" cy="1636777"/>
            </p:xfrm>
            <a:graphic>
              <a:graphicData uri="http://schemas.openxmlformats.org/drawingml/2006/chart">
                <c:chart xmlns:c="http://schemas.openxmlformats.org/drawingml/2006/chart" xmlns:r="http://schemas.openxmlformats.org/officeDocument/2006/relationships" r:id="rId13"/>
              </a:graphicData>
            </a:graphic>
          </p:graphicFrame>
          <p:sp>
            <p:nvSpPr>
              <p:cNvPr id="28" name="TextBox 27">
                <a:extLst>
                  <a:ext uri="{FF2B5EF4-FFF2-40B4-BE49-F238E27FC236}">
                    <a16:creationId xmlns:a16="http://schemas.microsoft.com/office/drawing/2014/main" id="{0561D014-20F1-4754-99B3-376DD973BB25}"/>
                  </a:ext>
                </a:extLst>
              </p:cNvPr>
              <p:cNvSpPr txBox="1"/>
              <p:nvPr/>
            </p:nvSpPr>
            <p:spPr>
              <a:xfrm>
                <a:off x="3287227" y="2078128"/>
                <a:ext cx="1127539" cy="797356"/>
              </a:xfrm>
              <a:prstGeom prst="rect">
                <a:avLst/>
              </a:prstGeom>
              <a:noFill/>
            </p:spPr>
            <p:txBody>
              <a:bodyPr wrap="square" rtlCol="0">
                <a:spAutoFit/>
              </a:bodyPr>
              <a:lstStyle/>
              <a:p>
                <a:pPr algn="ctr"/>
                <a:r>
                  <a:rPr lang="en-US" sz="2000" dirty="0"/>
                  <a:t>18.5% Less</a:t>
                </a:r>
              </a:p>
            </p:txBody>
          </p:sp>
          <p:sp>
            <p:nvSpPr>
              <p:cNvPr id="27" name="TextBox 26">
                <a:extLst>
                  <a:ext uri="{FF2B5EF4-FFF2-40B4-BE49-F238E27FC236}">
                    <a16:creationId xmlns:a16="http://schemas.microsoft.com/office/drawing/2014/main" id="{A98A3703-7121-40DF-8A3E-AB7CFFFFF4E7}"/>
                  </a:ext>
                </a:extLst>
              </p:cNvPr>
              <p:cNvSpPr txBox="1"/>
              <p:nvPr/>
            </p:nvSpPr>
            <p:spPr>
              <a:xfrm>
                <a:off x="3124858" y="1291404"/>
                <a:ext cx="1452276" cy="450680"/>
              </a:xfrm>
              <a:prstGeom prst="rect">
                <a:avLst/>
              </a:prstGeom>
              <a:noFill/>
            </p:spPr>
            <p:txBody>
              <a:bodyPr wrap="square" rtlCol="0">
                <a:spAutoFit/>
              </a:bodyPr>
              <a:lstStyle/>
              <a:p>
                <a:pPr algn="ctr"/>
                <a:r>
                  <a:rPr lang="en-US" sz="2000" dirty="0"/>
                  <a:t>All Women</a:t>
                </a:r>
                <a:r>
                  <a:rPr lang="en-US" sz="2000" baseline="30000" dirty="0"/>
                  <a:t>1</a:t>
                </a:r>
              </a:p>
            </p:txBody>
          </p:sp>
        </p:grpSp>
      </p:grpSp>
      <p:graphicFrame>
        <p:nvGraphicFramePr>
          <p:cNvPr id="29" name="Chart 28">
            <a:extLst>
              <a:ext uri="{FF2B5EF4-FFF2-40B4-BE49-F238E27FC236}">
                <a16:creationId xmlns:a16="http://schemas.microsoft.com/office/drawing/2014/main" id="{61791EBE-7E6C-4FEC-8782-168966DDC290}"/>
              </a:ext>
            </a:extLst>
          </p:cNvPr>
          <p:cNvGraphicFramePr>
            <a:graphicFrameLocks/>
          </p:cNvGraphicFramePr>
          <p:nvPr>
            <p:custDataLst>
              <p:tags r:id="rId1"/>
            </p:custDataLst>
            <p:extLst>
              <p:ext uri="{D42A27DB-BD31-4B8C-83A1-F6EECF244321}">
                <p14:modId xmlns:p14="http://schemas.microsoft.com/office/powerpoint/2010/main" val="4215482699"/>
              </p:ext>
            </p:extLst>
          </p:nvPr>
        </p:nvGraphicFramePr>
        <p:xfrm>
          <a:off x="4931881" y="656776"/>
          <a:ext cx="4093744" cy="2775031"/>
        </p:xfrm>
        <a:graphic>
          <a:graphicData uri="http://schemas.openxmlformats.org/drawingml/2006/chart">
            <c:chart xmlns:c="http://schemas.openxmlformats.org/drawingml/2006/chart" xmlns:r="http://schemas.openxmlformats.org/officeDocument/2006/relationships" r:id="rId14"/>
          </a:graphicData>
        </a:graphic>
      </p:graphicFrame>
      <p:sp>
        <p:nvSpPr>
          <p:cNvPr id="33" name="TextBox 32">
            <a:extLst>
              <a:ext uri="{FF2B5EF4-FFF2-40B4-BE49-F238E27FC236}">
                <a16:creationId xmlns:a16="http://schemas.microsoft.com/office/drawing/2014/main" id="{7F83C657-42B9-46D8-800A-4CDFE8B58768}"/>
              </a:ext>
            </a:extLst>
          </p:cNvPr>
          <p:cNvSpPr txBox="1"/>
          <p:nvPr/>
        </p:nvSpPr>
        <p:spPr>
          <a:xfrm>
            <a:off x="5483981" y="1140452"/>
            <a:ext cx="82296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13% </a:t>
            </a:r>
          </a:p>
        </p:txBody>
      </p:sp>
      <p:sp>
        <p:nvSpPr>
          <p:cNvPr id="34" name="TextBox 33">
            <a:extLst>
              <a:ext uri="{FF2B5EF4-FFF2-40B4-BE49-F238E27FC236}">
                <a16:creationId xmlns:a16="http://schemas.microsoft.com/office/drawing/2014/main" id="{7EBE20D5-89A7-444A-9BD8-04624EA92B43}"/>
              </a:ext>
            </a:extLst>
          </p:cNvPr>
          <p:cNvSpPr txBox="1"/>
          <p:nvPr/>
        </p:nvSpPr>
        <p:spPr>
          <a:xfrm>
            <a:off x="6131988" y="1140452"/>
            <a:ext cx="82296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21%</a:t>
            </a:r>
          </a:p>
        </p:txBody>
      </p:sp>
      <p:sp>
        <p:nvSpPr>
          <p:cNvPr id="35" name="TextBox 34">
            <a:extLst>
              <a:ext uri="{FF2B5EF4-FFF2-40B4-BE49-F238E27FC236}">
                <a16:creationId xmlns:a16="http://schemas.microsoft.com/office/drawing/2014/main" id="{17CEF321-722D-46BC-9F73-3800B7C4FA69}"/>
              </a:ext>
            </a:extLst>
          </p:cNvPr>
          <p:cNvSpPr txBox="1"/>
          <p:nvPr/>
        </p:nvSpPr>
        <p:spPr>
          <a:xfrm>
            <a:off x="6779995" y="1140452"/>
            <a:ext cx="82296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37%</a:t>
            </a:r>
          </a:p>
        </p:txBody>
      </p:sp>
      <p:sp>
        <p:nvSpPr>
          <p:cNvPr id="36" name="TextBox 35">
            <a:extLst>
              <a:ext uri="{FF2B5EF4-FFF2-40B4-BE49-F238E27FC236}">
                <a16:creationId xmlns:a16="http://schemas.microsoft.com/office/drawing/2014/main" id="{216A64FB-C092-4D49-B729-E0711AEFA4C3}"/>
              </a:ext>
            </a:extLst>
          </p:cNvPr>
          <p:cNvSpPr txBox="1"/>
          <p:nvPr/>
        </p:nvSpPr>
        <p:spPr>
          <a:xfrm>
            <a:off x="8171064" y="1140452"/>
            <a:ext cx="82296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45%</a:t>
            </a:r>
          </a:p>
        </p:txBody>
      </p:sp>
      <p:graphicFrame>
        <p:nvGraphicFramePr>
          <p:cNvPr id="41" name="Chart 40">
            <a:extLst>
              <a:ext uri="{FF2B5EF4-FFF2-40B4-BE49-F238E27FC236}">
                <a16:creationId xmlns:a16="http://schemas.microsoft.com/office/drawing/2014/main" id="{3ED69428-7987-4A9C-BF4F-6B1843CFBC85}"/>
              </a:ext>
            </a:extLst>
          </p:cNvPr>
          <p:cNvGraphicFramePr>
            <a:graphicFrameLocks/>
          </p:cNvGraphicFramePr>
          <p:nvPr>
            <p:custDataLst>
              <p:tags r:id="rId2"/>
            </p:custDataLst>
            <p:extLst>
              <p:ext uri="{D42A27DB-BD31-4B8C-83A1-F6EECF244321}">
                <p14:modId xmlns:p14="http://schemas.microsoft.com/office/powerpoint/2010/main" val="2352548011"/>
              </p:ext>
            </p:extLst>
          </p:nvPr>
        </p:nvGraphicFramePr>
        <p:xfrm>
          <a:off x="790774" y="2931053"/>
          <a:ext cx="3938028" cy="3758455"/>
        </p:xfrm>
        <a:graphic>
          <a:graphicData uri="http://schemas.openxmlformats.org/drawingml/2006/chart">
            <c:chart xmlns:c="http://schemas.openxmlformats.org/drawingml/2006/chart" xmlns:r="http://schemas.openxmlformats.org/officeDocument/2006/relationships" r:id="rId15"/>
          </a:graphicData>
        </a:graphic>
      </p:graphicFrame>
      <p:sp>
        <p:nvSpPr>
          <p:cNvPr id="44" name="TextBox 43">
            <a:extLst>
              <a:ext uri="{FF2B5EF4-FFF2-40B4-BE49-F238E27FC236}">
                <a16:creationId xmlns:a16="http://schemas.microsoft.com/office/drawing/2014/main" id="{6435BD4F-2A3D-40B3-8490-DAD1B0BFD330}"/>
              </a:ext>
            </a:extLst>
          </p:cNvPr>
          <p:cNvSpPr txBox="1"/>
          <p:nvPr/>
        </p:nvSpPr>
        <p:spPr>
          <a:xfrm>
            <a:off x="1280439" y="3332264"/>
            <a:ext cx="54864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3% </a:t>
            </a:r>
          </a:p>
        </p:txBody>
      </p:sp>
      <p:sp>
        <p:nvSpPr>
          <p:cNvPr id="45" name="TextBox 44">
            <a:extLst>
              <a:ext uri="{FF2B5EF4-FFF2-40B4-BE49-F238E27FC236}">
                <a16:creationId xmlns:a16="http://schemas.microsoft.com/office/drawing/2014/main" id="{B9158E30-46D0-4C6E-9520-FF537BDE1601}"/>
              </a:ext>
            </a:extLst>
          </p:cNvPr>
          <p:cNvSpPr txBox="1"/>
          <p:nvPr/>
        </p:nvSpPr>
        <p:spPr>
          <a:xfrm>
            <a:off x="1697646" y="3332264"/>
            <a:ext cx="54864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10%</a:t>
            </a:r>
          </a:p>
        </p:txBody>
      </p:sp>
      <p:sp>
        <p:nvSpPr>
          <p:cNvPr id="46" name="TextBox 45">
            <a:extLst>
              <a:ext uri="{FF2B5EF4-FFF2-40B4-BE49-F238E27FC236}">
                <a16:creationId xmlns:a16="http://schemas.microsoft.com/office/drawing/2014/main" id="{8745EF54-5C95-40D3-AF3E-DE4FECB96986}"/>
              </a:ext>
            </a:extLst>
          </p:cNvPr>
          <p:cNvSpPr txBox="1"/>
          <p:nvPr/>
        </p:nvSpPr>
        <p:spPr>
          <a:xfrm>
            <a:off x="2532060" y="3332264"/>
            <a:ext cx="54864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15%</a:t>
            </a:r>
          </a:p>
        </p:txBody>
      </p:sp>
      <p:sp>
        <p:nvSpPr>
          <p:cNvPr id="47" name="TextBox 46">
            <a:extLst>
              <a:ext uri="{FF2B5EF4-FFF2-40B4-BE49-F238E27FC236}">
                <a16:creationId xmlns:a16="http://schemas.microsoft.com/office/drawing/2014/main" id="{DE405E46-DB5E-4A78-8D1A-B27FD3D1C412}"/>
              </a:ext>
            </a:extLst>
          </p:cNvPr>
          <p:cNvSpPr txBox="1"/>
          <p:nvPr/>
        </p:nvSpPr>
        <p:spPr>
          <a:xfrm>
            <a:off x="3366474" y="3332264"/>
            <a:ext cx="54864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20%</a:t>
            </a:r>
          </a:p>
        </p:txBody>
      </p:sp>
      <p:sp>
        <p:nvSpPr>
          <p:cNvPr id="48" name="TextBox 47">
            <a:extLst>
              <a:ext uri="{FF2B5EF4-FFF2-40B4-BE49-F238E27FC236}">
                <a16:creationId xmlns:a16="http://schemas.microsoft.com/office/drawing/2014/main" id="{E87EFB7F-DE00-4740-9BDC-186E0DDC1BFD}"/>
              </a:ext>
            </a:extLst>
          </p:cNvPr>
          <p:cNvSpPr txBox="1"/>
          <p:nvPr/>
        </p:nvSpPr>
        <p:spPr>
          <a:xfrm>
            <a:off x="4200885" y="3332264"/>
            <a:ext cx="54864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24%</a:t>
            </a:r>
          </a:p>
        </p:txBody>
      </p:sp>
      <p:sp>
        <p:nvSpPr>
          <p:cNvPr id="49" name="TextBox 48">
            <a:extLst>
              <a:ext uri="{FF2B5EF4-FFF2-40B4-BE49-F238E27FC236}">
                <a16:creationId xmlns:a16="http://schemas.microsoft.com/office/drawing/2014/main" id="{0B885788-47BE-4674-80A2-0EEF66A5133F}"/>
              </a:ext>
            </a:extLst>
          </p:cNvPr>
          <p:cNvSpPr txBox="1"/>
          <p:nvPr/>
        </p:nvSpPr>
        <p:spPr>
          <a:xfrm>
            <a:off x="2114853" y="3332264"/>
            <a:ext cx="54864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10%</a:t>
            </a:r>
          </a:p>
        </p:txBody>
      </p:sp>
      <p:cxnSp>
        <p:nvCxnSpPr>
          <p:cNvPr id="51" name="Straight Connector 50">
            <a:extLst>
              <a:ext uri="{FF2B5EF4-FFF2-40B4-BE49-F238E27FC236}">
                <a16:creationId xmlns:a16="http://schemas.microsoft.com/office/drawing/2014/main" id="{5854B9C2-46C3-452D-8637-6AA597BFE4B4}"/>
              </a:ext>
            </a:extLst>
          </p:cNvPr>
          <p:cNvCxnSpPr>
            <a:cxnSpLocks/>
          </p:cNvCxnSpPr>
          <p:nvPr/>
        </p:nvCxnSpPr>
        <p:spPr>
          <a:xfrm flipH="1">
            <a:off x="652020" y="2696586"/>
            <a:ext cx="4179585" cy="0"/>
          </a:xfrm>
          <a:prstGeom prst="line">
            <a:avLst/>
          </a:prstGeom>
          <a:ln w="317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E9679CE-C47A-41B6-92FF-3A6289D10275}"/>
              </a:ext>
            </a:extLst>
          </p:cNvPr>
          <p:cNvCxnSpPr>
            <a:cxnSpLocks/>
          </p:cNvCxnSpPr>
          <p:nvPr/>
        </p:nvCxnSpPr>
        <p:spPr>
          <a:xfrm>
            <a:off x="4885831" y="805659"/>
            <a:ext cx="0" cy="5603273"/>
          </a:xfrm>
          <a:prstGeom prst="line">
            <a:avLst/>
          </a:prstGeom>
          <a:ln w="317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65D1B7C-0706-484A-9197-8C50A575CBC5}"/>
              </a:ext>
            </a:extLst>
          </p:cNvPr>
          <p:cNvCxnSpPr>
            <a:cxnSpLocks/>
          </p:cNvCxnSpPr>
          <p:nvPr/>
        </p:nvCxnSpPr>
        <p:spPr>
          <a:xfrm flipH="1">
            <a:off x="4885831" y="3452537"/>
            <a:ext cx="4179585" cy="0"/>
          </a:xfrm>
          <a:prstGeom prst="line">
            <a:avLst/>
          </a:prstGeom>
          <a:ln w="317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1272E03-45D9-4B8F-8FCE-DB76249EFC14}"/>
              </a:ext>
            </a:extLst>
          </p:cNvPr>
          <p:cNvSpPr txBox="1"/>
          <p:nvPr/>
        </p:nvSpPr>
        <p:spPr>
          <a:xfrm>
            <a:off x="2949267" y="3332264"/>
            <a:ext cx="54864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20%</a:t>
            </a:r>
          </a:p>
        </p:txBody>
      </p:sp>
      <p:sp>
        <p:nvSpPr>
          <p:cNvPr id="59" name="TextBox 58">
            <a:extLst>
              <a:ext uri="{FF2B5EF4-FFF2-40B4-BE49-F238E27FC236}">
                <a16:creationId xmlns:a16="http://schemas.microsoft.com/office/drawing/2014/main" id="{EEF1DE99-AF13-469F-9A6D-9983B09A1609}"/>
              </a:ext>
            </a:extLst>
          </p:cNvPr>
          <p:cNvSpPr txBox="1"/>
          <p:nvPr/>
        </p:nvSpPr>
        <p:spPr>
          <a:xfrm>
            <a:off x="3783681" y="3332264"/>
            <a:ext cx="54864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22%</a:t>
            </a:r>
          </a:p>
        </p:txBody>
      </p:sp>
      <p:sp>
        <p:nvSpPr>
          <p:cNvPr id="63" name="TextBox 62">
            <a:extLst>
              <a:ext uri="{FF2B5EF4-FFF2-40B4-BE49-F238E27FC236}">
                <a16:creationId xmlns:a16="http://schemas.microsoft.com/office/drawing/2014/main" id="{75A2C83F-713B-41CF-90AE-3510149E2FF7}"/>
              </a:ext>
            </a:extLst>
          </p:cNvPr>
          <p:cNvSpPr txBox="1"/>
          <p:nvPr/>
        </p:nvSpPr>
        <p:spPr>
          <a:xfrm>
            <a:off x="797442" y="2787569"/>
            <a:ext cx="3938028" cy="535531"/>
          </a:xfrm>
          <a:prstGeom prst="rect">
            <a:avLst/>
          </a:prstGeom>
          <a:noFill/>
        </p:spPr>
        <p:txBody>
          <a:bodyPr wrap="square">
            <a:spAutoFit/>
          </a:bodyPr>
          <a:lstStyle/>
          <a:p>
            <a:pPr algn="ctr" rtl="0">
              <a:defRPr sz="1440" b="0" i="0" u="none" strike="noStrike" kern="1200" spc="0" baseline="0">
                <a:solidFill>
                  <a:srgbClr val="575072">
                    <a:lumMod val="65000"/>
                    <a:lumOff val="35000"/>
                  </a:srgbClr>
                </a:solidFill>
                <a:latin typeface="+mn-lt"/>
                <a:ea typeface="+mn-ea"/>
                <a:cs typeface="+mn-cs"/>
              </a:defRPr>
            </a:pPr>
            <a:r>
              <a:rPr lang="en-US" sz="1440" dirty="0"/>
              <a:t>Weekly Median Earnings ($) and Gap (%)</a:t>
            </a:r>
            <a:r>
              <a:rPr lang="en-US" sz="1440" baseline="0" dirty="0"/>
              <a:t> of White Male Earnings,</a:t>
            </a:r>
            <a:r>
              <a:rPr lang="en-US" sz="1440" dirty="0"/>
              <a:t> by Occupation (2019 Dollars)</a:t>
            </a:r>
            <a:r>
              <a:rPr lang="en-US" sz="1440" baseline="30000" dirty="0"/>
              <a:t>2</a:t>
            </a:r>
          </a:p>
        </p:txBody>
      </p:sp>
      <p:sp>
        <p:nvSpPr>
          <p:cNvPr id="65" name="TextBox 64">
            <a:extLst>
              <a:ext uri="{FF2B5EF4-FFF2-40B4-BE49-F238E27FC236}">
                <a16:creationId xmlns:a16="http://schemas.microsoft.com/office/drawing/2014/main" id="{53CC969F-D359-4CEB-8BAA-25E17B951997}"/>
              </a:ext>
            </a:extLst>
          </p:cNvPr>
          <p:cNvSpPr txBox="1"/>
          <p:nvPr/>
        </p:nvSpPr>
        <p:spPr>
          <a:xfrm>
            <a:off x="7428002" y="1140452"/>
            <a:ext cx="918014"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40%</a:t>
            </a:r>
          </a:p>
        </p:txBody>
      </p:sp>
      <p:sp>
        <p:nvSpPr>
          <p:cNvPr id="66" name="TextBox 65">
            <a:extLst>
              <a:ext uri="{FF2B5EF4-FFF2-40B4-BE49-F238E27FC236}">
                <a16:creationId xmlns:a16="http://schemas.microsoft.com/office/drawing/2014/main" id="{0F940D30-6CCC-4231-BFE9-501F6D773372}"/>
              </a:ext>
            </a:extLst>
          </p:cNvPr>
          <p:cNvSpPr txBox="1"/>
          <p:nvPr/>
        </p:nvSpPr>
        <p:spPr>
          <a:xfrm>
            <a:off x="5633000" y="6190301"/>
            <a:ext cx="82296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70 </a:t>
            </a:r>
          </a:p>
        </p:txBody>
      </p:sp>
      <p:sp>
        <p:nvSpPr>
          <p:cNvPr id="67" name="TextBox 66">
            <a:extLst>
              <a:ext uri="{FF2B5EF4-FFF2-40B4-BE49-F238E27FC236}">
                <a16:creationId xmlns:a16="http://schemas.microsoft.com/office/drawing/2014/main" id="{500BAA61-0979-4C76-B529-08A1E9430FCC}"/>
              </a:ext>
            </a:extLst>
          </p:cNvPr>
          <p:cNvSpPr txBox="1"/>
          <p:nvPr/>
        </p:nvSpPr>
        <p:spPr>
          <a:xfrm>
            <a:off x="6275692" y="6190301"/>
            <a:ext cx="82296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73</a:t>
            </a:r>
          </a:p>
        </p:txBody>
      </p:sp>
      <p:sp>
        <p:nvSpPr>
          <p:cNvPr id="68" name="TextBox 67">
            <a:extLst>
              <a:ext uri="{FF2B5EF4-FFF2-40B4-BE49-F238E27FC236}">
                <a16:creationId xmlns:a16="http://schemas.microsoft.com/office/drawing/2014/main" id="{6B2B43B5-0569-4681-BCFB-2ADAE8F060B9}"/>
              </a:ext>
            </a:extLst>
          </p:cNvPr>
          <p:cNvSpPr txBox="1"/>
          <p:nvPr/>
        </p:nvSpPr>
        <p:spPr>
          <a:xfrm>
            <a:off x="6918384" y="6190301"/>
            <a:ext cx="82296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88</a:t>
            </a:r>
          </a:p>
        </p:txBody>
      </p:sp>
      <p:sp>
        <p:nvSpPr>
          <p:cNvPr id="69" name="TextBox 68">
            <a:extLst>
              <a:ext uri="{FF2B5EF4-FFF2-40B4-BE49-F238E27FC236}">
                <a16:creationId xmlns:a16="http://schemas.microsoft.com/office/drawing/2014/main" id="{61F5FA26-47AF-42C3-9F31-60D612B934A5}"/>
              </a:ext>
            </a:extLst>
          </p:cNvPr>
          <p:cNvSpPr txBox="1"/>
          <p:nvPr/>
        </p:nvSpPr>
        <p:spPr>
          <a:xfrm>
            <a:off x="8298820" y="6190301"/>
            <a:ext cx="82296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107</a:t>
            </a:r>
          </a:p>
        </p:txBody>
      </p:sp>
      <p:sp>
        <p:nvSpPr>
          <p:cNvPr id="70" name="TextBox 69">
            <a:extLst>
              <a:ext uri="{FF2B5EF4-FFF2-40B4-BE49-F238E27FC236}">
                <a16:creationId xmlns:a16="http://schemas.microsoft.com/office/drawing/2014/main" id="{B4E11593-BDB7-485D-A2C9-362E8C3B6BC8}"/>
              </a:ext>
            </a:extLst>
          </p:cNvPr>
          <p:cNvSpPr txBox="1"/>
          <p:nvPr/>
        </p:nvSpPr>
        <p:spPr>
          <a:xfrm>
            <a:off x="7561076" y="6190301"/>
            <a:ext cx="918014"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a:solidFill>
                  <a:schemeClr val="tx2"/>
                </a:solidFill>
              </a:rPr>
              <a:t>90</a:t>
            </a:r>
          </a:p>
        </p:txBody>
      </p:sp>
      <p:graphicFrame>
        <p:nvGraphicFramePr>
          <p:cNvPr id="72" name="Chart 71">
            <a:extLst>
              <a:ext uri="{FF2B5EF4-FFF2-40B4-BE49-F238E27FC236}">
                <a16:creationId xmlns:a16="http://schemas.microsoft.com/office/drawing/2014/main" id="{FE2989FF-D561-4683-8F52-9DCCAE11C9CD}"/>
              </a:ext>
            </a:extLst>
          </p:cNvPr>
          <p:cNvGraphicFramePr>
            <a:graphicFrameLocks/>
          </p:cNvGraphicFramePr>
          <p:nvPr>
            <p:custDataLst>
              <p:tags r:id="rId3"/>
            </p:custDataLst>
            <p:extLst>
              <p:ext uri="{D42A27DB-BD31-4B8C-83A1-F6EECF244321}">
                <p14:modId xmlns:p14="http://schemas.microsoft.com/office/powerpoint/2010/main" val="1566374707"/>
              </p:ext>
            </p:extLst>
          </p:nvPr>
        </p:nvGraphicFramePr>
        <p:xfrm>
          <a:off x="4940058" y="3536103"/>
          <a:ext cx="4053964" cy="2746375"/>
        </p:xfrm>
        <a:graphic>
          <a:graphicData uri="http://schemas.openxmlformats.org/drawingml/2006/chart">
            <c:chart xmlns:c="http://schemas.openxmlformats.org/drawingml/2006/chart" xmlns:r="http://schemas.openxmlformats.org/officeDocument/2006/relationships" r:id="rId16"/>
          </a:graphicData>
        </a:graphic>
      </p:graphicFrame>
      <p:sp>
        <p:nvSpPr>
          <p:cNvPr id="71" name="TextBox 70">
            <a:extLst>
              <a:ext uri="{FF2B5EF4-FFF2-40B4-BE49-F238E27FC236}">
                <a16:creationId xmlns:a16="http://schemas.microsoft.com/office/drawing/2014/main" id="{5F6C1A8B-1FE3-40D9-B166-0546E5323333}"/>
              </a:ext>
            </a:extLst>
          </p:cNvPr>
          <p:cNvSpPr txBox="1"/>
          <p:nvPr/>
        </p:nvSpPr>
        <p:spPr>
          <a:xfrm>
            <a:off x="5645889" y="5963054"/>
            <a:ext cx="3474720" cy="31942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a:solidFill>
                  <a:schemeClr val="tx2"/>
                </a:solidFill>
              </a:rPr>
              <a:t>Age to Retire to Catch Up to a 60-Year-Old Male</a:t>
            </a:r>
          </a:p>
        </p:txBody>
      </p:sp>
    </p:spTree>
    <p:extLst>
      <p:ext uri="{BB962C8B-B14F-4D97-AF65-F5344CB8AC3E}">
        <p14:creationId xmlns:p14="http://schemas.microsoft.com/office/powerpoint/2010/main" val="221731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Are We Making Progress?</a:t>
            </a:r>
          </a:p>
        </p:txBody>
      </p:sp>
      <p:sp>
        <p:nvSpPr>
          <p:cNvPr id="6" name="Rectangle 5">
            <a:extLst>
              <a:ext uri="{FF2B5EF4-FFF2-40B4-BE49-F238E27FC236}">
                <a16:creationId xmlns:a16="http://schemas.microsoft.com/office/drawing/2014/main" id="{7C489C23-438C-48E8-9BB9-9506C4ADAE77}"/>
              </a:ext>
            </a:extLst>
          </p:cNvPr>
          <p:cNvSpPr/>
          <p:nvPr/>
        </p:nvSpPr>
        <p:spPr>
          <a:xfrm>
            <a:off x="716384" y="5528448"/>
            <a:ext cx="8263227" cy="68265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t>The needle isn’t moving fast enough</a:t>
            </a:r>
          </a:p>
        </p:txBody>
      </p:sp>
      <p:sp>
        <p:nvSpPr>
          <p:cNvPr id="7" name="Text Placeholder 6">
            <a:extLst>
              <a:ext uri="{FF2B5EF4-FFF2-40B4-BE49-F238E27FC236}">
                <a16:creationId xmlns:a16="http://schemas.microsoft.com/office/drawing/2014/main" id="{A6FB8BB4-7EC8-4FEB-92A8-E3F3D2F4792A}"/>
              </a:ext>
            </a:extLst>
          </p:cNvPr>
          <p:cNvSpPr>
            <a:spLocks noGrp="1"/>
          </p:cNvSpPr>
          <p:nvPr>
            <p:ph type="body" sz="quarter" idx="10"/>
          </p:nvPr>
        </p:nvSpPr>
        <p:spPr>
          <a:xfrm>
            <a:off x="576263" y="685800"/>
            <a:ext cx="8264126" cy="635000"/>
          </a:xfrm>
        </p:spPr>
        <p:txBody>
          <a:bodyPr/>
          <a:lstStyle/>
          <a:p>
            <a:r>
              <a:rPr lang="en-US" sz="2400" b="1" dirty="0">
                <a:solidFill>
                  <a:schemeClr val="tx1"/>
                </a:solidFill>
              </a:rPr>
              <a:t>Short answer: not fast enough. Long answer: at this rate, it will be 2059 before we see pay equality</a:t>
            </a:r>
            <a:r>
              <a:rPr lang="en-US" sz="2400" b="1" baseline="30000" dirty="0">
                <a:solidFill>
                  <a:schemeClr val="tx1"/>
                </a:solidFill>
              </a:rPr>
              <a:t>1</a:t>
            </a:r>
          </a:p>
          <a:p>
            <a:endParaRPr lang="en-US" sz="2400" b="1" dirty="0">
              <a:solidFill>
                <a:schemeClr val="tx1"/>
              </a:solidFill>
            </a:endParaRPr>
          </a:p>
        </p:txBody>
      </p:sp>
      <p:graphicFrame>
        <p:nvGraphicFramePr>
          <p:cNvPr id="11" name="Chart 10">
            <a:extLst>
              <a:ext uri="{FF2B5EF4-FFF2-40B4-BE49-F238E27FC236}">
                <a16:creationId xmlns:a16="http://schemas.microsoft.com/office/drawing/2014/main" id="{50C01DF4-7B11-4B41-88B0-2F0A4F53D4F5}"/>
              </a:ext>
            </a:extLst>
          </p:cNvPr>
          <p:cNvGraphicFramePr>
            <a:graphicFrameLocks/>
          </p:cNvGraphicFramePr>
          <p:nvPr>
            <p:custDataLst>
              <p:tags r:id="rId1"/>
            </p:custDataLst>
            <p:extLst>
              <p:ext uri="{D42A27DB-BD31-4B8C-83A1-F6EECF244321}">
                <p14:modId xmlns:p14="http://schemas.microsoft.com/office/powerpoint/2010/main" val="2104445544"/>
              </p:ext>
            </p:extLst>
          </p:nvPr>
        </p:nvGraphicFramePr>
        <p:xfrm>
          <a:off x="716384" y="2317900"/>
          <a:ext cx="4171308" cy="32105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1A40520F-E553-4C67-8787-B336BB848538}"/>
              </a:ext>
            </a:extLst>
          </p:cNvPr>
          <p:cNvGraphicFramePr>
            <a:graphicFrameLocks/>
          </p:cNvGraphicFramePr>
          <p:nvPr>
            <p:custDataLst>
              <p:tags r:id="rId2"/>
            </p:custDataLst>
            <p:extLst>
              <p:ext uri="{D42A27DB-BD31-4B8C-83A1-F6EECF244321}">
                <p14:modId xmlns:p14="http://schemas.microsoft.com/office/powerpoint/2010/main" val="3732207663"/>
              </p:ext>
            </p:extLst>
          </p:nvPr>
        </p:nvGraphicFramePr>
        <p:xfrm>
          <a:off x="4808305" y="2317900"/>
          <a:ext cx="4171307" cy="32105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F5BD9FA2-13AE-448E-8D91-65407A2DDF03}"/>
              </a:ext>
            </a:extLst>
          </p:cNvPr>
          <p:cNvSpPr txBox="1"/>
          <p:nvPr/>
        </p:nvSpPr>
        <p:spPr>
          <a:xfrm>
            <a:off x="746303" y="1547929"/>
            <a:ext cx="8124003" cy="830997"/>
          </a:xfrm>
          <a:prstGeom prst="rect">
            <a:avLst/>
          </a:prstGeom>
          <a:noFill/>
        </p:spPr>
        <p:txBody>
          <a:bodyPr wrap="square">
            <a:spAutoFit/>
          </a:bodyPr>
          <a:lstStyle/>
          <a:p>
            <a:pPr algn="ctr" rtl="0">
              <a:defRPr sz="1400" b="0" i="0" u="none" strike="noStrike" kern="1200" spc="0" baseline="0">
                <a:solidFill>
                  <a:srgbClr val="575072">
                    <a:lumMod val="65000"/>
                    <a:lumOff val="35000"/>
                  </a:srgbClr>
                </a:solidFill>
                <a:latin typeface="+mn-lt"/>
                <a:ea typeface="+mn-ea"/>
                <a:cs typeface="+mn-cs"/>
              </a:defRPr>
            </a:pPr>
            <a:r>
              <a:rPr lang="en-US" sz="1600" b="0" i="0" u="none" strike="noStrike" baseline="0" dirty="0"/>
              <a:t>The Gender Wage Ratio and Real Earnings, 1960-2019, Full-Time Workers</a:t>
            </a:r>
          </a:p>
          <a:p>
            <a:pPr algn="ctr" rtl="0">
              <a:defRPr sz="1400" b="0" i="0" u="none" strike="noStrike" kern="1200" spc="0" baseline="0">
                <a:solidFill>
                  <a:srgbClr val="575072">
                    <a:lumMod val="65000"/>
                    <a:lumOff val="35000"/>
                  </a:srgbClr>
                </a:solidFill>
                <a:latin typeface="+mn-lt"/>
                <a:ea typeface="+mn-ea"/>
                <a:cs typeface="+mn-cs"/>
              </a:defRPr>
            </a:pPr>
            <a:r>
              <a:rPr lang="en-US" sz="1600" b="0" i="0" u="none" strike="noStrike" baseline="0" dirty="0"/>
              <a:t>Median Annual Earnings (2019 dollars)</a:t>
            </a:r>
          </a:p>
          <a:p>
            <a:pPr algn="ctr" rtl="0">
              <a:defRPr sz="1400" b="0" i="0" u="none" strike="noStrike" kern="1200" spc="0" baseline="0">
                <a:solidFill>
                  <a:srgbClr val="575072">
                    <a:lumMod val="65000"/>
                    <a:lumOff val="35000"/>
                  </a:srgbClr>
                </a:solidFill>
                <a:latin typeface="+mn-lt"/>
                <a:ea typeface="+mn-ea"/>
                <a:cs typeface="+mn-cs"/>
              </a:defRPr>
            </a:pPr>
            <a:r>
              <a:rPr lang="en-US" sz="1600" b="0" i="0" u="none" strike="noStrike" baseline="0" dirty="0"/>
              <a:t>Full-Time, Year-Round Workers</a:t>
            </a:r>
            <a:endParaRPr lang="en-US" sz="1200" dirty="0"/>
          </a:p>
        </p:txBody>
      </p:sp>
      <p:pic>
        <p:nvPicPr>
          <p:cNvPr id="2052" name="Picture 4" descr="😤 Face With Steam From Nose Emoji — Meaning In Texting, Copy &amp;amp; Paste 📚">
            <a:extLst>
              <a:ext uri="{FF2B5EF4-FFF2-40B4-BE49-F238E27FC236}">
                <a16:creationId xmlns:a16="http://schemas.microsoft.com/office/drawing/2014/main" id="{266E8D24-37D8-4FB9-B863-C416955F2A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6902" y="5528447"/>
            <a:ext cx="682652" cy="6826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 - thinking face emoji - What does the thinking face emoji mean?">
            <a:extLst>
              <a:ext uri="{FF2B5EF4-FFF2-40B4-BE49-F238E27FC236}">
                <a16:creationId xmlns:a16="http://schemas.microsoft.com/office/drawing/2014/main" id="{D3AE8578-31C7-4BCF-84E9-D9135DAF19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644" y="5528448"/>
            <a:ext cx="682651" cy="68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Footnotes</a:t>
            </a:r>
          </a:p>
        </p:txBody>
      </p:sp>
      <p:sp>
        <p:nvSpPr>
          <p:cNvPr id="7" name="Content Placeholder 6">
            <a:extLst>
              <a:ext uri="{FF2B5EF4-FFF2-40B4-BE49-F238E27FC236}">
                <a16:creationId xmlns:a16="http://schemas.microsoft.com/office/drawing/2014/main" id="{F01FB6C9-54FE-4AC2-A5B0-0B9B4EF4AA70}"/>
              </a:ext>
            </a:extLst>
          </p:cNvPr>
          <p:cNvSpPr>
            <a:spLocks noGrp="1"/>
          </p:cNvSpPr>
          <p:nvPr>
            <p:ph idx="1"/>
          </p:nvPr>
        </p:nvSpPr>
        <p:spPr>
          <a:xfrm>
            <a:off x="582773" y="1014572"/>
            <a:ext cx="8225865" cy="4359451"/>
          </a:xfrm>
        </p:spPr>
        <p:txBody>
          <a:bodyPr>
            <a:normAutofit/>
          </a:bodyPr>
          <a:lstStyle/>
          <a:p>
            <a:r>
              <a:rPr lang="en-US" sz="1400" baseline="30000" dirty="0"/>
              <a:t>1</a:t>
            </a:r>
            <a:r>
              <a:rPr lang="en-US" sz="1400" dirty="0"/>
              <a:t>Institute for Women’s Policy Research. 2020. “Women’s Median Earnings as a Percent</a:t>
            </a:r>
          </a:p>
          <a:p>
            <a:r>
              <a:rPr lang="en-US" sz="1400" dirty="0"/>
              <a:t>of Men’s Median Earnings, 1960-2019 (Full-Time, Year-Round Workers) with Projection</a:t>
            </a:r>
          </a:p>
          <a:p>
            <a:r>
              <a:rPr lang="en-US" sz="1400" dirty="0"/>
              <a:t>for Pay Equity in 2059.” IWPR Publication #Q086 &lt;https://iwpr.org/iwpr-issues/employment-and-earnings/womens-median-earnings-as-a-percent-of-mens-median-earnings1960-2019-full-time-year-round-workers-with-projection-for-pay-equity-in-2059/&gt;</a:t>
            </a:r>
          </a:p>
          <a:p>
            <a:endParaRPr lang="en-US" sz="1400" b="0" i="0" dirty="0">
              <a:solidFill>
                <a:srgbClr val="4A4A4A"/>
              </a:solidFill>
              <a:effectLst/>
              <a:latin typeface="Avenir"/>
            </a:endParaRPr>
          </a:p>
          <a:p>
            <a:r>
              <a:rPr lang="en-US" sz="1400" baseline="30000" dirty="0"/>
              <a:t>2</a:t>
            </a:r>
            <a:r>
              <a:rPr lang="en-US" sz="1400" dirty="0"/>
              <a:t>Hegewisch and </a:t>
            </a:r>
            <a:r>
              <a:rPr lang="en-US" sz="1400" dirty="0" err="1"/>
              <a:t>Tesfaselassie</a:t>
            </a:r>
            <a:r>
              <a:rPr lang="en-US" sz="1400" dirty="0"/>
              <a:t>, “The Gender Wage Gap: 2019”</a:t>
            </a:r>
          </a:p>
          <a:p>
            <a:endParaRPr lang="en-US" sz="1400" dirty="0"/>
          </a:p>
          <a:p>
            <a:r>
              <a:rPr lang="en-US" sz="1400" baseline="30000" dirty="0"/>
              <a:t>3</a:t>
            </a:r>
            <a:r>
              <a:rPr lang="en-US" sz="1400" dirty="0"/>
              <a:t>National Women’s Law Center, “The Lifetime Wage Gap, State by State”, (March 2020), </a:t>
            </a:r>
            <a:r>
              <a:rPr lang="en-US" sz="1400" dirty="0">
                <a:hlinkClick r:id="rId3"/>
              </a:rPr>
              <a:t>https://nwlc.org/resources/the-lifetime-wage-gap-state-by-state/</a:t>
            </a:r>
            <a:endParaRPr lang="en-US" sz="1400" dirty="0"/>
          </a:p>
          <a:p>
            <a:endParaRPr lang="en-US" sz="1400" dirty="0"/>
          </a:p>
        </p:txBody>
      </p:sp>
    </p:spTree>
    <p:extLst>
      <p:ext uri="{BB962C8B-B14F-4D97-AF65-F5344CB8AC3E}">
        <p14:creationId xmlns:p14="http://schemas.microsoft.com/office/powerpoint/2010/main" val="128996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Negotiation Tips</a:t>
            </a:r>
          </a:p>
        </p:txBody>
      </p:sp>
    </p:spTree>
    <p:extLst>
      <p:ext uri="{BB962C8B-B14F-4D97-AF65-F5344CB8AC3E}">
        <p14:creationId xmlns:p14="http://schemas.microsoft.com/office/powerpoint/2010/main" val="3144440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829E-59BB-4442-9145-8B071025253D}"/>
              </a:ext>
            </a:extLst>
          </p:cNvPr>
          <p:cNvSpPr>
            <a:spLocks noGrp="1"/>
          </p:cNvSpPr>
          <p:nvPr>
            <p:ph type="title"/>
          </p:nvPr>
        </p:nvSpPr>
        <p:spPr/>
        <p:txBody>
          <a:bodyPr/>
          <a:lstStyle/>
          <a:p>
            <a:r>
              <a:rPr lang="en" dirty="0"/>
              <a:t>Negotiating  is an art….not an exact science</a:t>
            </a:r>
            <a:endParaRPr lang="en-US" dirty="0"/>
          </a:p>
        </p:txBody>
      </p:sp>
      <p:sp>
        <p:nvSpPr>
          <p:cNvPr id="3" name="Content Placeholder 2">
            <a:extLst>
              <a:ext uri="{FF2B5EF4-FFF2-40B4-BE49-F238E27FC236}">
                <a16:creationId xmlns:a16="http://schemas.microsoft.com/office/drawing/2014/main" id="{940B0B50-FE98-4833-A279-78C71482198A}"/>
              </a:ext>
            </a:extLst>
          </p:cNvPr>
          <p:cNvSpPr>
            <a:spLocks noGrp="1"/>
          </p:cNvSpPr>
          <p:nvPr>
            <p:ph idx="1"/>
          </p:nvPr>
        </p:nvSpPr>
        <p:spPr/>
        <p:txBody>
          <a:bodyPr/>
          <a:lstStyle/>
          <a:p>
            <a:pPr marL="342900" lvl="0" indent="-342900" algn="l" rtl="0">
              <a:spcBef>
                <a:spcPts val="0"/>
              </a:spcBef>
              <a:spcAft>
                <a:spcPts val="0"/>
              </a:spcAft>
              <a:buFont typeface="Arial" panose="020B0604020202020204" pitchFamily="34" charset="0"/>
              <a:buChar char="•"/>
            </a:pPr>
            <a:r>
              <a:rPr lang="en-US" dirty="0"/>
              <a:t>Negotiate is to obtain or bring about by discussion.</a:t>
            </a:r>
          </a:p>
          <a:p>
            <a:pPr marL="342900" lvl="0" indent="-342900" algn="l" rtl="0">
              <a:spcBef>
                <a:spcPts val="1200"/>
              </a:spcBef>
              <a:spcAft>
                <a:spcPts val="0"/>
              </a:spcAft>
              <a:buFont typeface="Arial" panose="020B0604020202020204" pitchFamily="34" charset="0"/>
              <a:buChar char="•"/>
            </a:pPr>
            <a:r>
              <a:rPr lang="en-US" dirty="0"/>
              <a:t>It is the process of bargaining in order to arrive at an agreement or compromise on a matter of importance the parties involved. </a:t>
            </a:r>
          </a:p>
          <a:p>
            <a:pPr marL="342900" lvl="0" indent="-342900" algn="l" rtl="0">
              <a:spcBef>
                <a:spcPts val="1200"/>
              </a:spcBef>
              <a:spcAft>
                <a:spcPts val="0"/>
              </a:spcAft>
              <a:buFont typeface="Arial" panose="020B0604020202020204" pitchFamily="34" charset="0"/>
              <a:buChar char="•"/>
            </a:pPr>
            <a:r>
              <a:rPr lang="en-US" dirty="0"/>
              <a:t>Fisher and Urey defined skilled negotiating as “back and forth communication where some interest are shared and some are opposed”</a:t>
            </a:r>
          </a:p>
        </p:txBody>
      </p:sp>
    </p:spTree>
    <p:extLst>
      <p:ext uri="{BB962C8B-B14F-4D97-AF65-F5344CB8AC3E}">
        <p14:creationId xmlns:p14="http://schemas.microsoft.com/office/powerpoint/2010/main" val="497938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F1BDAEA8-8B35-4EA3-9829-1DFED1768020&quot;,&quot;SourceFullName&quot;:&quot;C:\\Users\\Rana Karimi\\Dropbox (ProcureAbility)\\My PC (PA-LT07)\\Documents\\Personal\\Negotiation data.xlsx&quot;,&quot;LastUpdate&quot;:&quot;2021-08-22 10:35 PM&quot;,&quot;UpdatedBy&quot;:&quot;Rana Karimi&quot;,&quot;IsLinked&quot;:false,&quot;IsBrokenLink&quot;:false}"/>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A2660136-830D-4DAD-ABD0-CFE2BF3FE909&quot;,&quot;SourceFullName&quot;:&quot;C:\\Users\\Rana Karimi\\Dropbox (ProcureAbility)\\My PC (PA-LT07)\\Documents\\Personal\\Negotiation data.xlsx&quot;,&quot;LastUpdate&quot;:&quot;2021-08-22 11:26 PM&quot;,&quot;UpdatedBy&quot;:&quot;Rana Karimi&quot;,&quot;IsLinked&quot;:false,&quot;IsBrokenLink&quot;:false}"/>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D9EB509F-3AF7-4A72-8A83-36D3C77E67DB&quot;,&quot;SourceFullName&quot;:&quot;C:\\Users\\Rana Karimi\\Dropbox (ProcureAbility)\\My PC (PA-LT07)\\Documents\\Personal\\Negotiation data.xlsx&quot;,&quot;LastUpdate&quot;:&quot;2021-08-23 12:23 AM&quot;,&quot;UpdatedBy&quot;:&quot;Rana Karimi&quot;,&quot;IsLinked&quot;:false,&quot;IsBrokenLink&quot;:false}"/>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08D55A07-50C1-49DA-B2E8-7E2D461AFFDB&quot;,&quot;SourceFullName&quot;:&quot;C:\\Users\\Rana Karimi\\Dropbox (ProcureAbility)\\My PC (PA-LT07)\\Documents\\Personal\\Negotiation data.xlsx&quot;,&quot;LastUpdate&quot;:&quot;2021-08-22 10:08 PM&quot;,&quot;UpdatedBy&quot;:&quot;Rana Karimi&quot;,&quot;IsLinked&quot;:false,&quot;IsBrokenLink&quot;:false}"/>
</p:tagLst>
</file>

<file path=ppt/tags/tag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AB909E0B-AC74-4C92-A4E6-79A4766C9242&quot;,&quot;SourceFullName&quot;:&quot;C:\\Users\\Rana Karimi\\Dropbox (ProcureAbility)\\My PC (PA-LT07)\\Documents\\Personal\\Negotiation data.xlsx&quot;,&quot;LastUpdate&quot;:&quot;2021-08-22 10:08 PM&quot;,&quot;UpdatedBy&quot;:&quot;Rana Karimi&quot;,&quot;IsLinked&quot;:false,&quot;IsBrokenLink&quot;:false}"/>
</p:tagLst>
</file>

<file path=ppt/tags/tag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47A289F9-7B7D-41A5-83E3-1DCC6832A56B&quot;,&quot;SourceFullName&quot;:&quot;Book1&quot;,&quot;LastUpdate&quot;:&quot;2021-08-22 9:42 PM&quot;,&quot;UpdatedBy&quot;:&quot;Rana Karimi&quot;,&quot;IsLinked&quot;:false,&quot;IsBrokenLink&quot;:false}"/>
</p:tagLst>
</file>

<file path=ppt/tags/tag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444569FD-9E77-44BC-A9FC-9CBD299DCE26&quot;,&quot;SourceFullName&quot;:&quot;Book1&quot;,&quot;LastUpdate&quot;:&quot;2021-08-22 9:49 PM&quot;,&quot;UpdatedBy&quot;:&quot;Rana Karimi&quot;,&quot;IsLinked&quot;:false,&quot;IsBrokenLink&quot;:false}"/>
</p:tagLst>
</file>

<file path=ppt/theme/theme1.xml><?xml version="1.0" encoding="utf-8"?>
<a:theme xmlns:a="http://schemas.openxmlformats.org/drawingml/2006/main" name="NEW _SWE_PowerPoint_Template 1_06_16_15">
  <a:themeElements>
    <a:clrScheme name="SWE Theme 1">
      <a:dk1>
        <a:srgbClr val="575072"/>
      </a:dk1>
      <a:lt1>
        <a:sysClr val="window" lastClr="FFFFFF"/>
      </a:lt1>
      <a:dk2>
        <a:srgbClr val="DCC554"/>
      </a:dk2>
      <a:lt2>
        <a:srgbClr val="999799"/>
      </a:lt2>
      <a:accent1>
        <a:srgbClr val="554F6F"/>
      </a:accent1>
      <a:accent2>
        <a:srgbClr val="999799"/>
      </a:accent2>
      <a:accent3>
        <a:srgbClr val="D4BB43"/>
      </a:accent3>
      <a:accent4>
        <a:srgbClr val="575072"/>
      </a:accent4>
      <a:accent5>
        <a:srgbClr val="999799"/>
      </a:accent5>
      <a:accent6>
        <a:srgbClr val="FFFFFF"/>
      </a:accent6>
      <a:hlink>
        <a:srgbClr val="575171"/>
      </a:hlink>
      <a:folHlink>
        <a:srgbClr val="D4BB43"/>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i="http://www.w3.org/2001/XMLSchema-instance" xmlns:xsd="http://www.w3.org/2001/XMLSchema" xmlns="http://www.boldonjames.com/2008/01/sie/internal/label" sislVersion="0" policy="cde53ac1-bf5f-4aae-9cf1-07509e23a4b0" origin="userSelected"/>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wxMTIwMTYyPC9Vc2VyTmFtZT48RGF0ZVRpbWU+OC8yNS8yMDIxIDk6MjU6MTQgUE08L0RhdGVUaW1lPjxMYWJlbFN0cmluZz5UaGlzIGFydGlmYWN0IGhhcyBubyBjbGFzc2lmaWNhdGlvbi48L0xhYmVsU3RyaW5nPjwvaXRlbT48L2xhYmVsSGlzdG9yeT4=</Value>
</WrappedLabelHistory>
</file>

<file path=customXml/itemProps1.xml><?xml version="1.0" encoding="utf-8"?>
<ds:datastoreItem xmlns:ds="http://schemas.openxmlformats.org/officeDocument/2006/customXml" ds:itemID="{49C39D67-945C-40FA-9E40-79700449EE6C}">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CD4DEDD0-FE99-4A79-BBC6-944CD0683638}">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emplate/>
  <TotalTime>881</TotalTime>
  <Words>1257</Words>
  <Application>Microsoft Office PowerPoint</Application>
  <PresentationFormat>On-screen Show (4:3)</PresentationFormat>
  <Paragraphs>152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Avenir</vt:lpstr>
      <vt:lpstr>Calibri</vt:lpstr>
      <vt:lpstr>Courier New</vt:lpstr>
      <vt:lpstr>Lucida Grande</vt:lpstr>
      <vt:lpstr>NEW _SWE_PowerPoint_Template 1_06_16_15</vt:lpstr>
      <vt:lpstr>August PD Event: Negotiation Panel</vt:lpstr>
      <vt:lpstr>Announcements  </vt:lpstr>
      <vt:lpstr>Meet the Panelists</vt:lpstr>
      <vt:lpstr>Why Negotiate? </vt:lpstr>
      <vt:lpstr>Why Should Women Negotiate?</vt:lpstr>
      <vt:lpstr>Are We Making Progress?</vt:lpstr>
      <vt:lpstr>Footnotes</vt:lpstr>
      <vt:lpstr>Negotiation Tips</vt:lpstr>
      <vt:lpstr>Negotiating  is an art….not an exact science</vt:lpstr>
      <vt:lpstr>The thoughts that keep you from having the tough discussion…</vt:lpstr>
      <vt:lpstr>The purpose of Negotiating…. </vt:lpstr>
      <vt:lpstr>Tips to skilled negotiating</vt:lpstr>
      <vt:lpstr>Plan your approach,  Know your position</vt:lpstr>
      <vt:lpstr>A couple of reads to get your negotiation game leveled up</vt:lpstr>
      <vt:lpstr>Top 5 Mistakes in Negotiating</vt:lpstr>
      <vt:lpstr>Negotiating Mistakes</vt:lpstr>
      <vt:lpstr>Negotiating Mistakes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Seekings</dc:creator>
  <cp:lastModifiedBy>Rana Karimi</cp:lastModifiedBy>
  <cp:revision>50</cp:revision>
  <dcterms:created xsi:type="dcterms:W3CDTF">2015-05-06T12:50:49Z</dcterms:created>
  <dcterms:modified xsi:type="dcterms:W3CDTF">2021-10-06T01:37:19Z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729da07d-c896-42c1-b96b-511e37d07c2f</vt:lpwstr>
  </property>
  <property fmtid="{D5CDD505-2E9C-101B-9397-08002B2CF9AE}" pid="3" name="bjDocumentSecurityLabel">
    <vt:lpwstr>This artifact has no classification.</vt:lpwstr>
  </property>
  <property fmtid="{D5CDD505-2E9C-101B-9397-08002B2CF9AE}" pid="4" name="bjClsUserRVM">
    <vt:lpwstr>[]</vt:lpwstr>
  </property>
  <property fmtid="{D5CDD505-2E9C-101B-9397-08002B2CF9AE}" pid="5" name="bjSaver">
    <vt:lpwstr>Tj+vcu7LMTgcKAJHDrX+z41+oeKAvu5W</vt:lpwstr>
  </property>
  <property fmtid="{D5CDD505-2E9C-101B-9397-08002B2CF9AE}" pid="6" name="bjLabelHistoryID">
    <vt:lpwstr>{CD4DEDD0-FE99-4A79-BBC6-944CD0683638}</vt:lpwstr>
  </property>
</Properties>
</file>